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95" r:id="rId4"/>
  </p:sldMasterIdLst>
  <p:notesMasterIdLst>
    <p:notesMasterId r:id="rId37"/>
  </p:notesMasterIdLst>
  <p:handoutMasterIdLst>
    <p:handoutMasterId r:id="rId38"/>
  </p:handoutMasterIdLst>
  <p:sldIdLst>
    <p:sldId id="273" r:id="rId5"/>
    <p:sldId id="276" r:id="rId6"/>
    <p:sldId id="277" r:id="rId7"/>
    <p:sldId id="290" r:id="rId8"/>
    <p:sldId id="280" r:id="rId9"/>
    <p:sldId id="281" r:id="rId10"/>
    <p:sldId id="291" r:id="rId11"/>
    <p:sldId id="309" r:id="rId12"/>
    <p:sldId id="308" r:id="rId13"/>
    <p:sldId id="311" r:id="rId14"/>
    <p:sldId id="319" r:id="rId15"/>
    <p:sldId id="314" r:id="rId16"/>
    <p:sldId id="316" r:id="rId17"/>
    <p:sldId id="317" r:id="rId18"/>
    <p:sldId id="313" r:id="rId19"/>
    <p:sldId id="318" r:id="rId20"/>
    <p:sldId id="292" r:id="rId21"/>
    <p:sldId id="293" r:id="rId22"/>
    <p:sldId id="294" r:id="rId23"/>
    <p:sldId id="295" r:id="rId24"/>
    <p:sldId id="296" r:id="rId25"/>
    <p:sldId id="297" r:id="rId26"/>
    <p:sldId id="298" r:id="rId27"/>
    <p:sldId id="299" r:id="rId28"/>
    <p:sldId id="300" r:id="rId29"/>
    <p:sldId id="301" r:id="rId30"/>
    <p:sldId id="306" r:id="rId31"/>
    <p:sldId id="307" r:id="rId32"/>
    <p:sldId id="303" r:id="rId33"/>
    <p:sldId id="304" r:id="rId34"/>
    <p:sldId id="305" r:id="rId35"/>
    <p:sldId id="279" r:id="rId36"/>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4BD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50" autoAdjust="0"/>
  </p:normalViewPr>
  <p:slideViewPr>
    <p:cSldViewPr>
      <p:cViewPr varScale="1">
        <p:scale>
          <a:sx n="101" d="100"/>
          <a:sy n="101" d="100"/>
        </p:scale>
        <p:origin x="294"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038145" cy="462084"/>
          </a:xfrm>
          <a:prstGeom prst="rect">
            <a:avLst/>
          </a:prstGeom>
        </p:spPr>
        <p:txBody>
          <a:bodyPr vert="horz" lIns="87316" tIns="43658" rIns="87316" bIns="43658" rtlCol="0"/>
          <a:lstStyle>
            <a:lvl1pPr algn="l">
              <a:defRPr sz="1100"/>
            </a:lvl1pPr>
          </a:lstStyle>
          <a:p>
            <a:endParaRPr lang="en-US"/>
          </a:p>
        </p:txBody>
      </p:sp>
      <p:sp>
        <p:nvSpPr>
          <p:cNvPr id="3" name="Date Placeholder 2"/>
          <p:cNvSpPr>
            <a:spLocks noGrp="1"/>
          </p:cNvSpPr>
          <p:nvPr>
            <p:ph type="dt" sz="quarter" idx="1"/>
          </p:nvPr>
        </p:nvSpPr>
        <p:spPr>
          <a:xfrm>
            <a:off x="3970734" y="1"/>
            <a:ext cx="3038145" cy="462084"/>
          </a:xfrm>
          <a:prstGeom prst="rect">
            <a:avLst/>
          </a:prstGeom>
        </p:spPr>
        <p:txBody>
          <a:bodyPr vert="horz" lIns="87316" tIns="43658" rIns="87316" bIns="43658" rtlCol="0"/>
          <a:lstStyle>
            <a:lvl1pPr algn="r">
              <a:defRPr sz="1100"/>
            </a:lvl1pPr>
          </a:lstStyle>
          <a:p>
            <a:fld id="{5B86F0F5-9E4C-4779-8B92-E20A06E65CA3}" type="datetimeFigureOut">
              <a:rPr lang="en-US" smtClean="0"/>
              <a:t>4/1/2016</a:t>
            </a:fld>
            <a:endParaRPr lang="en-US"/>
          </a:p>
        </p:txBody>
      </p:sp>
      <p:sp>
        <p:nvSpPr>
          <p:cNvPr id="4" name="Footer Placeholder 3"/>
          <p:cNvSpPr>
            <a:spLocks noGrp="1"/>
          </p:cNvSpPr>
          <p:nvPr>
            <p:ph type="ftr" sz="quarter" idx="2"/>
          </p:nvPr>
        </p:nvSpPr>
        <p:spPr>
          <a:xfrm>
            <a:off x="4" y="8761291"/>
            <a:ext cx="3038145" cy="462084"/>
          </a:xfrm>
          <a:prstGeom prst="rect">
            <a:avLst/>
          </a:prstGeom>
        </p:spPr>
        <p:txBody>
          <a:bodyPr vert="horz" lIns="87316" tIns="43658" rIns="87316" bIns="43658" rtlCol="0" anchor="b"/>
          <a:lstStyle>
            <a:lvl1pPr algn="l">
              <a:defRPr sz="1100"/>
            </a:lvl1pPr>
          </a:lstStyle>
          <a:p>
            <a:endParaRPr lang="en-US"/>
          </a:p>
        </p:txBody>
      </p:sp>
      <p:sp>
        <p:nvSpPr>
          <p:cNvPr id="5" name="Slide Number Placeholder 4"/>
          <p:cNvSpPr>
            <a:spLocks noGrp="1"/>
          </p:cNvSpPr>
          <p:nvPr>
            <p:ph type="sldNum" sz="quarter" idx="3"/>
          </p:nvPr>
        </p:nvSpPr>
        <p:spPr>
          <a:xfrm>
            <a:off x="3970734" y="8761291"/>
            <a:ext cx="3038145" cy="462084"/>
          </a:xfrm>
          <a:prstGeom prst="rect">
            <a:avLst/>
          </a:prstGeom>
        </p:spPr>
        <p:txBody>
          <a:bodyPr vert="horz" lIns="87316" tIns="43658" rIns="87316" bIns="43658" rtlCol="0" anchor="b"/>
          <a:lstStyle>
            <a:lvl1pPr algn="r">
              <a:defRPr sz="1100"/>
            </a:lvl1pPr>
          </a:lstStyle>
          <a:p>
            <a:fld id="{13FDA4D7-3362-4BF4-BDCC-A234C0D951A9}" type="slidenum">
              <a:rPr lang="en-US" smtClean="0"/>
              <a:t>‹#›</a:t>
            </a:fld>
            <a:endParaRPr lang="en-US"/>
          </a:p>
        </p:txBody>
      </p:sp>
    </p:spTree>
    <p:extLst>
      <p:ext uri="{BB962C8B-B14F-4D97-AF65-F5344CB8AC3E}">
        <p14:creationId xmlns:p14="http://schemas.microsoft.com/office/powerpoint/2010/main" val="3014174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6" cy="461484"/>
          </a:xfrm>
          <a:prstGeom prst="rect">
            <a:avLst/>
          </a:prstGeom>
        </p:spPr>
        <p:txBody>
          <a:bodyPr vert="horz" lIns="90573" tIns="45286" rIns="90573" bIns="45286" rtlCol="0"/>
          <a:lstStyle>
            <a:lvl1pPr algn="l">
              <a:defRPr sz="1100"/>
            </a:lvl1pPr>
          </a:lstStyle>
          <a:p>
            <a:endParaRPr lang="en-US" dirty="0"/>
          </a:p>
        </p:txBody>
      </p:sp>
      <p:sp>
        <p:nvSpPr>
          <p:cNvPr id="3" name="Date Placeholder 2"/>
          <p:cNvSpPr>
            <a:spLocks noGrp="1"/>
          </p:cNvSpPr>
          <p:nvPr>
            <p:ph type="dt" idx="1"/>
          </p:nvPr>
        </p:nvSpPr>
        <p:spPr>
          <a:xfrm>
            <a:off x="3970339" y="0"/>
            <a:ext cx="3038476" cy="461484"/>
          </a:xfrm>
          <a:prstGeom prst="rect">
            <a:avLst/>
          </a:prstGeom>
        </p:spPr>
        <p:txBody>
          <a:bodyPr vert="horz" lIns="90573" tIns="45286" rIns="90573" bIns="45286" rtlCol="0"/>
          <a:lstStyle>
            <a:lvl1pPr algn="r">
              <a:defRPr sz="1100"/>
            </a:lvl1pPr>
          </a:lstStyle>
          <a:p>
            <a:fld id="{950B49C1-716A-4A58-B6DA-B047537A7266}" type="datetimeFigureOut">
              <a:rPr lang="en-US" smtClean="0"/>
              <a:pPr/>
              <a:t>4/1/2016</a:t>
            </a:fld>
            <a:endParaRPr lang="en-US" dirty="0"/>
          </a:p>
        </p:txBody>
      </p:sp>
      <p:sp>
        <p:nvSpPr>
          <p:cNvPr id="4" name="Slide Image Placeholder 3"/>
          <p:cNvSpPr>
            <a:spLocks noGrp="1" noRot="1" noChangeAspect="1"/>
          </p:cNvSpPr>
          <p:nvPr>
            <p:ph type="sldImg" idx="2"/>
          </p:nvPr>
        </p:nvSpPr>
        <p:spPr>
          <a:xfrm>
            <a:off x="1200150" y="692150"/>
            <a:ext cx="4611688" cy="3457575"/>
          </a:xfrm>
          <a:prstGeom prst="rect">
            <a:avLst/>
          </a:prstGeom>
          <a:noFill/>
          <a:ln w="12700">
            <a:solidFill>
              <a:prstClr val="black"/>
            </a:solidFill>
          </a:ln>
        </p:spPr>
        <p:txBody>
          <a:bodyPr vert="horz" lIns="90573" tIns="45286" rIns="90573" bIns="45286" rtlCol="0" anchor="ctr"/>
          <a:lstStyle/>
          <a:p>
            <a:endParaRPr lang="en-US" dirty="0"/>
          </a:p>
        </p:txBody>
      </p:sp>
      <p:sp>
        <p:nvSpPr>
          <p:cNvPr id="5" name="Notes Placeholder 4"/>
          <p:cNvSpPr>
            <a:spLocks noGrp="1"/>
          </p:cNvSpPr>
          <p:nvPr>
            <p:ph type="body" sz="quarter" idx="3"/>
          </p:nvPr>
        </p:nvSpPr>
        <p:spPr>
          <a:xfrm>
            <a:off x="701676" y="4381739"/>
            <a:ext cx="5607050" cy="4150204"/>
          </a:xfrm>
          <a:prstGeom prst="rect">
            <a:avLst/>
          </a:prstGeom>
        </p:spPr>
        <p:txBody>
          <a:bodyPr vert="horz" lIns="90573" tIns="45286" rIns="90573" bIns="452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316"/>
            <a:ext cx="3038476" cy="461484"/>
          </a:xfrm>
          <a:prstGeom prst="rect">
            <a:avLst/>
          </a:prstGeom>
        </p:spPr>
        <p:txBody>
          <a:bodyPr vert="horz" lIns="90573" tIns="45286" rIns="90573" bIns="45286"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70339" y="8760316"/>
            <a:ext cx="3038476" cy="461484"/>
          </a:xfrm>
          <a:prstGeom prst="rect">
            <a:avLst/>
          </a:prstGeom>
        </p:spPr>
        <p:txBody>
          <a:bodyPr vert="horz" lIns="90573" tIns="45286" rIns="90573" bIns="45286" rtlCol="0" anchor="b"/>
          <a:lstStyle>
            <a:lvl1pPr algn="r">
              <a:defRPr sz="1100"/>
            </a:lvl1pPr>
          </a:lstStyle>
          <a:p>
            <a:fld id="{0DB817E8-7D84-457D-9E7D-10E06A917F50}" type="slidenum">
              <a:rPr lang="en-US" smtClean="0"/>
              <a:pPr/>
              <a:t>‹#›</a:t>
            </a:fld>
            <a:endParaRPr lang="en-US" dirty="0"/>
          </a:p>
        </p:txBody>
      </p:sp>
    </p:spTree>
    <p:extLst>
      <p:ext uri="{BB962C8B-B14F-4D97-AF65-F5344CB8AC3E}">
        <p14:creationId xmlns:p14="http://schemas.microsoft.com/office/powerpoint/2010/main" val="450352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2150"/>
            <a:ext cx="4611688" cy="3457575"/>
          </a:xfrm>
          <a:prstGeom prst="rect">
            <a:avLst/>
          </a:prstGeom>
          <a:noFill/>
          <a:ln w="12700">
            <a:solidFill>
              <a:prstClr val="black"/>
            </a:solidFill>
          </a:ln>
        </p:spPr>
      </p:sp>
      <p:sp>
        <p:nvSpPr>
          <p:cNvPr id="3" name="Notes Placeholder 2"/>
          <p:cNvSpPr>
            <a:spLocks noGrp="1"/>
          </p:cNvSpPr>
          <p:nvPr>
            <p:ph type="body" idx="1"/>
          </p:nvPr>
        </p:nvSpPr>
        <p:spPr>
          <a:xfrm>
            <a:off x="701677" y="4381740"/>
            <a:ext cx="5607050" cy="4150204"/>
          </a:xfrm>
          <a:prstGeom prst="rect">
            <a:avLst/>
          </a:prstGeom>
        </p:spPr>
        <p:txBody>
          <a:bodyPr>
            <a:normAutofit/>
          </a:bodyPr>
          <a:lstStyle/>
          <a:p>
            <a:endParaRPr lang="en-US" dirty="0"/>
          </a:p>
        </p:txBody>
      </p:sp>
    </p:spTree>
    <p:extLst>
      <p:ext uri="{BB962C8B-B14F-4D97-AF65-F5344CB8AC3E}">
        <p14:creationId xmlns:p14="http://schemas.microsoft.com/office/powerpoint/2010/main" val="3554555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29</a:t>
            </a:fld>
            <a:endParaRPr lang="en-US" dirty="0"/>
          </a:p>
        </p:txBody>
      </p:sp>
    </p:spTree>
    <p:extLst>
      <p:ext uri="{BB962C8B-B14F-4D97-AF65-F5344CB8AC3E}">
        <p14:creationId xmlns:p14="http://schemas.microsoft.com/office/powerpoint/2010/main" val="1129910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30</a:t>
            </a:fld>
            <a:endParaRPr lang="en-US" dirty="0"/>
          </a:p>
        </p:txBody>
      </p:sp>
    </p:spTree>
    <p:extLst>
      <p:ext uri="{BB962C8B-B14F-4D97-AF65-F5344CB8AC3E}">
        <p14:creationId xmlns:p14="http://schemas.microsoft.com/office/powerpoint/2010/main" val="264162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31</a:t>
            </a:fld>
            <a:endParaRPr lang="en-US" dirty="0"/>
          </a:p>
        </p:txBody>
      </p:sp>
    </p:spTree>
    <p:extLst>
      <p:ext uri="{BB962C8B-B14F-4D97-AF65-F5344CB8AC3E}">
        <p14:creationId xmlns:p14="http://schemas.microsoft.com/office/powerpoint/2010/main" val="2863551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8</a:t>
            </a:fld>
            <a:endParaRPr lang="en-US" dirty="0"/>
          </a:p>
        </p:txBody>
      </p:sp>
    </p:spTree>
    <p:extLst>
      <p:ext uri="{BB962C8B-B14F-4D97-AF65-F5344CB8AC3E}">
        <p14:creationId xmlns:p14="http://schemas.microsoft.com/office/powerpoint/2010/main" val="1672308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9</a:t>
            </a:fld>
            <a:endParaRPr lang="en-US" dirty="0"/>
          </a:p>
        </p:txBody>
      </p:sp>
    </p:spTree>
    <p:extLst>
      <p:ext uri="{BB962C8B-B14F-4D97-AF65-F5344CB8AC3E}">
        <p14:creationId xmlns:p14="http://schemas.microsoft.com/office/powerpoint/2010/main" val="1700383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10</a:t>
            </a:fld>
            <a:endParaRPr lang="en-US" dirty="0"/>
          </a:p>
        </p:txBody>
      </p:sp>
    </p:spTree>
    <p:extLst>
      <p:ext uri="{BB962C8B-B14F-4D97-AF65-F5344CB8AC3E}">
        <p14:creationId xmlns:p14="http://schemas.microsoft.com/office/powerpoint/2010/main" val="8420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20</a:t>
            </a:fld>
            <a:endParaRPr lang="en-US" dirty="0"/>
          </a:p>
        </p:txBody>
      </p:sp>
    </p:spTree>
    <p:extLst>
      <p:ext uri="{BB962C8B-B14F-4D97-AF65-F5344CB8AC3E}">
        <p14:creationId xmlns:p14="http://schemas.microsoft.com/office/powerpoint/2010/main" val="2622259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21</a:t>
            </a:fld>
            <a:endParaRPr lang="en-US" dirty="0"/>
          </a:p>
        </p:txBody>
      </p:sp>
    </p:spTree>
    <p:extLst>
      <p:ext uri="{BB962C8B-B14F-4D97-AF65-F5344CB8AC3E}">
        <p14:creationId xmlns:p14="http://schemas.microsoft.com/office/powerpoint/2010/main" val="3593886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23</a:t>
            </a:fld>
            <a:endParaRPr lang="en-US" dirty="0"/>
          </a:p>
        </p:txBody>
      </p:sp>
    </p:spTree>
    <p:extLst>
      <p:ext uri="{BB962C8B-B14F-4D97-AF65-F5344CB8AC3E}">
        <p14:creationId xmlns:p14="http://schemas.microsoft.com/office/powerpoint/2010/main" val="4041198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25</a:t>
            </a:fld>
            <a:endParaRPr lang="en-US" dirty="0"/>
          </a:p>
        </p:txBody>
      </p:sp>
    </p:spTree>
    <p:extLst>
      <p:ext uri="{BB962C8B-B14F-4D97-AF65-F5344CB8AC3E}">
        <p14:creationId xmlns:p14="http://schemas.microsoft.com/office/powerpoint/2010/main" val="19692755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B817E8-7D84-457D-9E7D-10E06A917F50}" type="slidenum">
              <a:rPr lang="en-US" smtClean="0"/>
              <a:pPr/>
              <a:t>26</a:t>
            </a:fld>
            <a:endParaRPr lang="en-US"/>
          </a:p>
        </p:txBody>
      </p:sp>
    </p:spTree>
    <p:extLst>
      <p:ext uri="{BB962C8B-B14F-4D97-AF65-F5344CB8AC3E}">
        <p14:creationId xmlns:p14="http://schemas.microsoft.com/office/powerpoint/2010/main" val="572747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3764185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1183289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9238BF4-022B-48E3-BAF3-4AB70837BFCC}"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5612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164689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9238BF4-022B-48E3-BAF3-4AB70837BFCC}"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94208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32887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4200404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1406598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989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381793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133346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2690484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356688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1386600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2377314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6AD15-70EA-44D8-99B3-3113C22CEE2B}" type="datetimeFigureOut">
              <a:rPr lang="en-US" smtClean="0"/>
              <a:pPr/>
              <a:t>4/1/2016</a:t>
            </a:fld>
            <a:endParaRPr lang="en-US" dirty="0"/>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2238339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CF66AD15-70EA-44D8-99B3-3113C22CEE2B}" type="datetimeFigureOut">
              <a:rPr lang="en-US" smtClean="0"/>
              <a:pPr/>
              <a:t>4/1/2016</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69238BF4-022B-48E3-BAF3-4AB70837BFCC}" type="slidenum">
              <a:rPr lang="en-US" smtClean="0"/>
              <a:pPr/>
              <a:t>‹#›</a:t>
            </a:fld>
            <a:endParaRPr lang="en-US" dirty="0"/>
          </a:p>
        </p:txBody>
      </p:sp>
    </p:spTree>
    <p:extLst>
      <p:ext uri="{BB962C8B-B14F-4D97-AF65-F5344CB8AC3E}">
        <p14:creationId xmlns:p14="http://schemas.microsoft.com/office/powerpoint/2010/main" val="2621617648"/>
      </p:ext>
    </p:extLst>
  </p:cSld>
  <p:clrMap bg1="lt1" tx1="dk1" bg2="lt2" tx2="dk2" accent1="accent1" accent2="accent2" accent3="accent3" accent4="accent4" accent5="accent5" accent6="accent6" hlink="hlink" folHlink="folHlink"/>
  <p:sldLayoutIdLst>
    <p:sldLayoutId id="2147484396" r:id="rId1"/>
    <p:sldLayoutId id="2147484397" r:id="rId2"/>
    <p:sldLayoutId id="2147484398" r:id="rId3"/>
    <p:sldLayoutId id="2147484399" r:id="rId4"/>
    <p:sldLayoutId id="2147484400" r:id="rId5"/>
    <p:sldLayoutId id="2147484401" r:id="rId6"/>
    <p:sldLayoutId id="2147484402" r:id="rId7"/>
    <p:sldLayoutId id="2147484403" r:id="rId8"/>
    <p:sldLayoutId id="2147484404" r:id="rId9"/>
    <p:sldLayoutId id="2147484405" r:id="rId10"/>
    <p:sldLayoutId id="2147484406" r:id="rId11"/>
    <p:sldLayoutId id="2147484407" r:id="rId12"/>
    <p:sldLayoutId id="2147484408" r:id="rId13"/>
    <p:sldLayoutId id="2147484409" r:id="rId14"/>
    <p:sldLayoutId id="2147484410" r:id="rId15"/>
    <p:sldLayoutId id="214748441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tuxedoufsd.org/"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14400" y="457200"/>
            <a:ext cx="7623175" cy="2286000"/>
          </a:xfrm>
        </p:spPr>
        <p:txBody>
          <a:bodyPr>
            <a:normAutofit/>
          </a:bodyPr>
          <a:lstStyle/>
          <a:p>
            <a:pPr algn="ctr"/>
            <a:r>
              <a:rPr lang="en-US" sz="4400" b="1" i="1" dirty="0">
                <a:ln w="0"/>
                <a:solidFill>
                  <a:schemeClr val="accent2"/>
                </a:solidFill>
                <a:latin typeface="Elephant" pitchFamily="18" charset="0"/>
              </a:rPr>
              <a:t>TUXEDO UNION FREE SCHOOL DISTRICT</a:t>
            </a:r>
            <a:r>
              <a:rPr lang="en-US" sz="4400" b="1" dirty="0">
                <a:ln w="0"/>
                <a:solidFill>
                  <a:schemeClr val="accent2"/>
                </a:solidFill>
                <a:latin typeface="Elephant" pitchFamily="18" charset="0"/>
              </a:rPr>
              <a:t>   </a:t>
            </a:r>
          </a:p>
        </p:txBody>
      </p:sp>
      <p:sp>
        <p:nvSpPr>
          <p:cNvPr id="4099" name="Rectangle 3"/>
          <p:cNvSpPr>
            <a:spLocks noGrp="1" noChangeArrowheads="1"/>
          </p:cNvSpPr>
          <p:nvPr>
            <p:ph type="subTitle" idx="1"/>
          </p:nvPr>
        </p:nvSpPr>
        <p:spPr>
          <a:xfrm>
            <a:off x="381000" y="3429000"/>
            <a:ext cx="8458200" cy="1905000"/>
          </a:xfrm>
        </p:spPr>
        <p:txBody>
          <a:bodyPr>
            <a:noAutofit/>
          </a:bodyPr>
          <a:lstStyle/>
          <a:p>
            <a:pPr algn="ctr">
              <a:lnSpc>
                <a:spcPct val="90000"/>
              </a:lnSpc>
            </a:pPr>
            <a:r>
              <a:rPr lang="en-US" sz="3200" dirty="0">
                <a:solidFill>
                  <a:schemeClr val="tx1">
                    <a:lumMod val="75000"/>
                    <a:lumOff val="25000"/>
                  </a:schemeClr>
                </a:solidFill>
                <a:latin typeface="Elephant" pitchFamily="18" charset="0"/>
              </a:rPr>
              <a:t>Board of Education Workshop #</a:t>
            </a:r>
            <a:r>
              <a:rPr lang="en-US" sz="3200" dirty="0" smtClean="0">
                <a:solidFill>
                  <a:schemeClr val="tx1">
                    <a:lumMod val="75000"/>
                    <a:lumOff val="25000"/>
                  </a:schemeClr>
                </a:solidFill>
                <a:latin typeface="Elephant" pitchFamily="18" charset="0"/>
              </a:rPr>
              <a:t>1 Proposed 2016-17 </a:t>
            </a:r>
            <a:r>
              <a:rPr lang="en-US" sz="3200" dirty="0">
                <a:solidFill>
                  <a:schemeClr val="tx1">
                    <a:lumMod val="75000"/>
                    <a:lumOff val="25000"/>
                  </a:schemeClr>
                </a:solidFill>
                <a:latin typeface="Elephant" pitchFamily="18" charset="0"/>
              </a:rPr>
              <a:t>Budget - General </a:t>
            </a:r>
            <a:r>
              <a:rPr lang="en-US" sz="3200" dirty="0" smtClean="0">
                <a:solidFill>
                  <a:schemeClr val="tx1">
                    <a:lumMod val="75000"/>
                    <a:lumOff val="25000"/>
                  </a:schemeClr>
                </a:solidFill>
                <a:latin typeface="Elephant" pitchFamily="18" charset="0"/>
              </a:rPr>
              <a:t>Support </a:t>
            </a:r>
            <a:r>
              <a:rPr lang="en-US" sz="3200" dirty="0">
                <a:solidFill>
                  <a:schemeClr val="tx1">
                    <a:lumMod val="75000"/>
                    <a:lumOff val="25000"/>
                  </a:schemeClr>
                </a:solidFill>
                <a:latin typeface="Elephant" pitchFamily="18" charset="0"/>
              </a:rPr>
              <a:t>&amp; </a:t>
            </a:r>
            <a:r>
              <a:rPr lang="en-US" sz="3200" dirty="0" smtClean="0">
                <a:solidFill>
                  <a:schemeClr val="tx1">
                    <a:lumMod val="75000"/>
                    <a:lumOff val="25000"/>
                  </a:schemeClr>
                </a:solidFill>
                <a:latin typeface="Elephant" pitchFamily="18" charset="0"/>
              </a:rPr>
              <a:t>Transportation</a:t>
            </a:r>
            <a:endParaRPr lang="en-US" sz="3200" dirty="0">
              <a:solidFill>
                <a:schemeClr val="tx1">
                  <a:lumMod val="75000"/>
                  <a:lumOff val="25000"/>
                </a:schemeClr>
              </a:solidFill>
              <a:latin typeface="Elephant" pitchFamily="18" charset="0"/>
            </a:endParaRPr>
          </a:p>
          <a:p>
            <a:pPr algn="ctr">
              <a:lnSpc>
                <a:spcPct val="90000"/>
              </a:lnSpc>
            </a:pPr>
            <a:r>
              <a:rPr lang="en-US" sz="3200" dirty="0" smtClean="0">
                <a:solidFill>
                  <a:schemeClr val="tx1">
                    <a:lumMod val="75000"/>
                    <a:lumOff val="25000"/>
                  </a:schemeClr>
                </a:solidFill>
                <a:latin typeface="Elephant" pitchFamily="18" charset="0"/>
              </a:rPr>
              <a:t>March 31, 2016</a:t>
            </a:r>
            <a:endParaRPr lang="en-US" sz="3200" dirty="0">
              <a:solidFill>
                <a:schemeClr val="tx1">
                  <a:lumMod val="75000"/>
                  <a:lumOff val="25000"/>
                </a:schemeClr>
              </a:solidFill>
              <a:latin typeface="Elephant"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280890"/>
          </a:xfrm>
        </p:spPr>
        <p:txBody>
          <a:bodyPr>
            <a:normAutofit/>
          </a:bodyPr>
          <a:lstStyle/>
          <a:p>
            <a:r>
              <a:rPr lang="en-US" sz="5400" b="1" dirty="0">
                <a:solidFill>
                  <a:schemeClr val="accent2"/>
                </a:solidFill>
                <a:latin typeface="Elephant" panose="02020904090505020303" pitchFamily="18" charset="0"/>
              </a:rPr>
              <a:t>Alternative High Schools </a:t>
            </a:r>
            <a:endParaRPr lang="en-US" sz="5400" dirty="0"/>
          </a:p>
        </p:txBody>
      </p:sp>
      <p:sp>
        <p:nvSpPr>
          <p:cNvPr id="3" name="Content Placeholder 2"/>
          <p:cNvSpPr>
            <a:spLocks noGrp="1"/>
          </p:cNvSpPr>
          <p:nvPr>
            <p:ph sz="half" idx="1"/>
          </p:nvPr>
        </p:nvSpPr>
        <p:spPr>
          <a:xfrm>
            <a:off x="123826" y="1280890"/>
            <a:ext cx="2771776" cy="3767397"/>
          </a:xfrm>
        </p:spPr>
        <p:txBody>
          <a:bodyPr>
            <a:normAutofit fontScale="92500" lnSpcReduction="10000"/>
          </a:bodyPr>
          <a:lstStyle/>
          <a:p>
            <a:pPr marL="0" indent="0" algn="ctr">
              <a:buNone/>
            </a:pPr>
            <a:r>
              <a:rPr lang="en-US" sz="2000" dirty="0" smtClean="0">
                <a:latin typeface="Elephant" panose="02020904090505020303" pitchFamily="18" charset="0"/>
              </a:rPr>
              <a:t>Ramapo – Suffern HS</a:t>
            </a:r>
          </a:p>
          <a:p>
            <a:pPr marL="0" indent="0" algn="ctr">
              <a:buNone/>
            </a:pPr>
            <a:r>
              <a:rPr lang="en-US" sz="1500" dirty="0" smtClean="0">
                <a:latin typeface="Elephant" panose="02020904090505020303" pitchFamily="18" charset="0"/>
              </a:rPr>
              <a:t>2015/16 Estimated Seneca Falls </a:t>
            </a:r>
          </a:p>
          <a:p>
            <a:pPr algn="ctr">
              <a:buFont typeface="Arial" panose="020B0604020202020204" pitchFamily="34" charset="0"/>
              <a:buChar char="•"/>
            </a:pPr>
            <a:r>
              <a:rPr lang="en-US" sz="1500" dirty="0" smtClean="0">
                <a:latin typeface="Elephant" panose="02020904090505020303" pitchFamily="18" charset="0"/>
              </a:rPr>
              <a:t>Regular Ed 7-12     $20,913</a:t>
            </a:r>
          </a:p>
          <a:p>
            <a:pPr algn="ctr">
              <a:buFont typeface="Arial" panose="020B0604020202020204" pitchFamily="34" charset="0"/>
              <a:buChar char="•"/>
            </a:pPr>
            <a:r>
              <a:rPr lang="en-US" sz="1500" dirty="0" smtClean="0">
                <a:latin typeface="Elephant" panose="02020904090505020303" pitchFamily="18" charset="0"/>
              </a:rPr>
              <a:t>Special Ed 7-12      $41,826</a:t>
            </a:r>
          </a:p>
          <a:p>
            <a:pPr marL="0" indent="0">
              <a:buNone/>
            </a:pPr>
            <a:endParaRPr lang="en-US" sz="900" dirty="0">
              <a:latin typeface="Elephant" panose="02020904090505020303" pitchFamily="18" charset="0"/>
            </a:endParaRPr>
          </a:p>
          <a:p>
            <a:pPr marL="0" indent="0" algn="ctr">
              <a:buNone/>
            </a:pPr>
            <a:r>
              <a:rPr lang="en-US" sz="1500" dirty="0" smtClean="0">
                <a:latin typeface="Elephant" panose="02020904090505020303" pitchFamily="18" charset="0"/>
              </a:rPr>
              <a:t>Based on Assumptions 2016/17 the District would have to cut </a:t>
            </a:r>
            <a:r>
              <a:rPr lang="en-US" sz="1500" dirty="0" smtClean="0">
                <a:solidFill>
                  <a:srgbClr val="FF0000"/>
                </a:solidFill>
                <a:latin typeface="Elephant" panose="02020904090505020303" pitchFamily="18" charset="0"/>
              </a:rPr>
              <a:t>$315,289 </a:t>
            </a:r>
            <a:r>
              <a:rPr lang="en-US" sz="1500" dirty="0" smtClean="0">
                <a:latin typeface="Elephant" panose="02020904090505020303" pitchFamily="18" charset="0"/>
              </a:rPr>
              <a:t>to have HS Students Attend Ramapo – Suffern HS</a:t>
            </a:r>
          </a:p>
          <a:p>
            <a:pPr>
              <a:buFont typeface="Arial" panose="020B0604020202020204" pitchFamily="34" charset="0"/>
              <a:buChar char="•"/>
            </a:pPr>
            <a:endParaRPr lang="en-US" sz="1600" dirty="0" smtClean="0">
              <a:latin typeface="Elephant" panose="02020904090505020303" pitchFamily="18" charset="0"/>
            </a:endParaRPr>
          </a:p>
          <a:p>
            <a:pPr>
              <a:buFont typeface="Arial" panose="020B0604020202020204" pitchFamily="34" charset="0"/>
              <a:buChar char="•"/>
            </a:pPr>
            <a:endParaRPr lang="en-US" sz="1600" dirty="0">
              <a:latin typeface="Elephant" panose="02020904090505020303" pitchFamily="18" charset="0"/>
            </a:endParaRPr>
          </a:p>
        </p:txBody>
      </p:sp>
      <p:sp>
        <p:nvSpPr>
          <p:cNvPr id="4" name="Content Placeholder 3"/>
          <p:cNvSpPr>
            <a:spLocks noGrp="1"/>
          </p:cNvSpPr>
          <p:nvPr>
            <p:ph sz="half" idx="2"/>
          </p:nvPr>
        </p:nvSpPr>
        <p:spPr>
          <a:xfrm>
            <a:off x="6048375" y="1228725"/>
            <a:ext cx="3124200" cy="5791200"/>
          </a:xfrm>
        </p:spPr>
        <p:txBody>
          <a:bodyPr>
            <a:normAutofit fontScale="92500" lnSpcReduction="10000"/>
          </a:bodyPr>
          <a:lstStyle/>
          <a:p>
            <a:pPr marL="0" indent="0">
              <a:buNone/>
            </a:pPr>
            <a:r>
              <a:rPr lang="en-US" sz="2000" dirty="0" smtClean="0">
                <a:latin typeface="Elephant" panose="02020904090505020303" pitchFamily="18" charset="0"/>
              </a:rPr>
              <a:t>Monroe Woodbury HS</a:t>
            </a:r>
          </a:p>
          <a:p>
            <a:pPr marL="0" indent="0">
              <a:buNone/>
            </a:pPr>
            <a:r>
              <a:rPr lang="en-US" sz="1500" dirty="0">
                <a:latin typeface="Elephant" panose="02020904090505020303" pitchFamily="18" charset="0"/>
              </a:rPr>
              <a:t>2015/16 Estimated Seneca Falls </a:t>
            </a:r>
          </a:p>
          <a:p>
            <a:pPr>
              <a:buFont typeface="Arial" panose="020B0604020202020204" pitchFamily="34" charset="0"/>
              <a:buChar char="•"/>
            </a:pPr>
            <a:r>
              <a:rPr lang="en-US" sz="1500" dirty="0">
                <a:latin typeface="Elephant" panose="02020904090505020303" pitchFamily="18" charset="0"/>
              </a:rPr>
              <a:t>Regular Ed 7-12     </a:t>
            </a:r>
            <a:r>
              <a:rPr lang="en-US" sz="1500" dirty="0" smtClean="0">
                <a:latin typeface="Elephant" panose="02020904090505020303" pitchFamily="18" charset="0"/>
              </a:rPr>
              <a:t>$12,828</a:t>
            </a:r>
            <a:endParaRPr lang="en-US" sz="1500" dirty="0">
              <a:latin typeface="Elephant" panose="02020904090505020303" pitchFamily="18" charset="0"/>
            </a:endParaRPr>
          </a:p>
          <a:p>
            <a:pPr>
              <a:buFont typeface="Arial" panose="020B0604020202020204" pitchFamily="34" charset="0"/>
              <a:buChar char="•"/>
            </a:pPr>
            <a:r>
              <a:rPr lang="en-US" sz="1500" dirty="0">
                <a:latin typeface="Elephant" panose="02020904090505020303" pitchFamily="18" charset="0"/>
              </a:rPr>
              <a:t>Special Ed 7-12      </a:t>
            </a:r>
            <a:r>
              <a:rPr lang="en-US" sz="1500" dirty="0" smtClean="0">
                <a:latin typeface="Elephant" panose="02020904090505020303" pitchFamily="18" charset="0"/>
              </a:rPr>
              <a:t>$25,656</a:t>
            </a:r>
            <a:endParaRPr lang="en-US" sz="800" dirty="0" smtClean="0">
              <a:latin typeface="Elephant" panose="02020904090505020303" pitchFamily="18" charset="0"/>
            </a:endParaRPr>
          </a:p>
          <a:p>
            <a:pPr marL="0" indent="0" algn="ctr">
              <a:buNone/>
            </a:pPr>
            <a:endParaRPr lang="en-US" sz="100" dirty="0" smtClean="0">
              <a:latin typeface="Elephant" panose="02020904090505020303" pitchFamily="18" charset="0"/>
            </a:endParaRPr>
          </a:p>
          <a:p>
            <a:pPr marL="0" indent="0" algn="ctr">
              <a:buNone/>
            </a:pPr>
            <a:r>
              <a:rPr lang="en-US" sz="1500" dirty="0" smtClean="0">
                <a:latin typeface="Elephant" panose="02020904090505020303" pitchFamily="18" charset="0"/>
              </a:rPr>
              <a:t>Based </a:t>
            </a:r>
            <a:r>
              <a:rPr lang="en-US" sz="1500" dirty="0">
                <a:latin typeface="Elephant" panose="02020904090505020303" pitchFamily="18" charset="0"/>
              </a:rPr>
              <a:t>on Assumptions 2016/17 the District would </a:t>
            </a:r>
            <a:r>
              <a:rPr lang="en-US" sz="1500" dirty="0" smtClean="0">
                <a:latin typeface="Elephant" panose="02020904090505020303" pitchFamily="18" charset="0"/>
              </a:rPr>
              <a:t>save $371,936 having </a:t>
            </a:r>
            <a:r>
              <a:rPr lang="en-US" sz="1500" dirty="0">
                <a:latin typeface="Elephant" panose="02020904090505020303" pitchFamily="18" charset="0"/>
              </a:rPr>
              <a:t>HS Students Attend </a:t>
            </a:r>
            <a:r>
              <a:rPr lang="en-US" sz="1500" dirty="0" smtClean="0">
                <a:latin typeface="Elephant" panose="02020904090505020303" pitchFamily="18" charset="0"/>
              </a:rPr>
              <a:t>Monroe Woodbury</a:t>
            </a:r>
          </a:p>
          <a:p>
            <a:pPr marL="0" indent="0" algn="ctr">
              <a:buNone/>
            </a:pPr>
            <a:endParaRPr lang="en-US" sz="1000" dirty="0" smtClean="0">
              <a:latin typeface="Elephant" panose="02020904090505020303" pitchFamily="18" charset="0"/>
            </a:endParaRPr>
          </a:p>
          <a:p>
            <a:pPr marL="0" indent="0" algn="ctr">
              <a:buNone/>
            </a:pPr>
            <a:r>
              <a:rPr lang="en-US" sz="1500" dirty="0" smtClean="0">
                <a:solidFill>
                  <a:schemeClr val="accent1">
                    <a:lumMod val="75000"/>
                  </a:schemeClr>
                </a:solidFill>
                <a:latin typeface="Elephant" panose="02020904090505020303" pitchFamily="18" charset="0"/>
              </a:rPr>
              <a:t>Looking forward, all things remaining the same, if the district added </a:t>
            </a:r>
            <a:r>
              <a:rPr lang="en-US" sz="1500" dirty="0" smtClean="0">
                <a:solidFill>
                  <a:schemeClr val="accent2"/>
                </a:solidFill>
                <a:latin typeface="Elephant" panose="02020904090505020303" pitchFamily="18" charset="0"/>
              </a:rPr>
              <a:t>29</a:t>
            </a:r>
            <a:r>
              <a:rPr lang="en-US" sz="1500" dirty="0" smtClean="0">
                <a:solidFill>
                  <a:schemeClr val="accent1">
                    <a:lumMod val="75000"/>
                  </a:schemeClr>
                </a:solidFill>
                <a:latin typeface="Elephant" panose="02020904090505020303" pitchFamily="18" charset="0"/>
              </a:rPr>
              <a:t> new 9-12</a:t>
            </a:r>
            <a:r>
              <a:rPr lang="en-US" sz="1500" baseline="30000" dirty="0" smtClean="0">
                <a:solidFill>
                  <a:schemeClr val="accent1">
                    <a:lumMod val="75000"/>
                  </a:schemeClr>
                </a:solidFill>
                <a:latin typeface="Elephant" panose="02020904090505020303" pitchFamily="18" charset="0"/>
              </a:rPr>
              <a:t>th</a:t>
            </a:r>
            <a:r>
              <a:rPr lang="en-US" sz="1500" dirty="0" smtClean="0">
                <a:solidFill>
                  <a:schemeClr val="accent1">
                    <a:lumMod val="75000"/>
                  </a:schemeClr>
                </a:solidFill>
                <a:latin typeface="Elephant" panose="02020904090505020303" pitchFamily="18" charset="0"/>
              </a:rPr>
              <a:t> graders the savings would be $0</a:t>
            </a:r>
          </a:p>
          <a:p>
            <a:pPr marL="0" indent="0" algn="ctr">
              <a:buNone/>
            </a:pPr>
            <a:endParaRPr lang="en-US" sz="300" dirty="0" smtClean="0">
              <a:solidFill>
                <a:schemeClr val="accent1">
                  <a:lumMod val="75000"/>
                </a:schemeClr>
              </a:solidFill>
              <a:latin typeface="Elephant" panose="02020904090505020303" pitchFamily="18" charset="0"/>
            </a:endParaRPr>
          </a:p>
          <a:p>
            <a:pPr marL="0" indent="0" algn="ctr">
              <a:buNone/>
            </a:pPr>
            <a:r>
              <a:rPr lang="en-US" sz="1500" dirty="0" smtClean="0">
                <a:solidFill>
                  <a:schemeClr val="accent1">
                    <a:lumMod val="75000"/>
                  </a:schemeClr>
                </a:solidFill>
                <a:latin typeface="Elephant" panose="02020904090505020303" pitchFamily="18" charset="0"/>
              </a:rPr>
              <a:t>Tuition contract obligations must be met when budgeting.  Cuts to be made would have a negative impact on K-8 program</a:t>
            </a:r>
          </a:p>
          <a:p>
            <a:pPr marL="0" indent="0" algn="ctr">
              <a:buNone/>
            </a:pPr>
            <a:endParaRPr lang="en-US" sz="300" dirty="0" smtClean="0">
              <a:solidFill>
                <a:schemeClr val="accent1">
                  <a:lumMod val="75000"/>
                </a:schemeClr>
              </a:solidFill>
              <a:latin typeface="Elephant" panose="02020904090505020303" pitchFamily="18" charset="0"/>
            </a:endParaRPr>
          </a:p>
          <a:p>
            <a:pPr marL="0" indent="0" algn="ctr">
              <a:buNone/>
            </a:pPr>
            <a:r>
              <a:rPr lang="en-US" sz="1500" dirty="0" smtClean="0">
                <a:solidFill>
                  <a:schemeClr val="accent1">
                    <a:lumMod val="75000"/>
                  </a:schemeClr>
                </a:solidFill>
                <a:latin typeface="Elephant" panose="02020904090505020303" pitchFamily="18" charset="0"/>
              </a:rPr>
              <a:t>Reopening the HS at a later date, although allowable and possible, could be difficult</a:t>
            </a:r>
          </a:p>
          <a:p>
            <a:pPr marL="0" indent="0">
              <a:buNone/>
            </a:pPr>
            <a:endParaRPr lang="en-US" sz="1600" dirty="0">
              <a:latin typeface="Elephant" panose="02020904090505020303" pitchFamily="18" charset="0"/>
            </a:endParaRPr>
          </a:p>
          <a:p>
            <a:pPr marL="0" indent="0">
              <a:buNone/>
            </a:pPr>
            <a:endParaRPr lang="en-US" sz="1600" dirty="0">
              <a:latin typeface="Elephant" panose="02020904090505020303" pitchFamily="18" charset="0"/>
            </a:endParaRPr>
          </a:p>
          <a:p>
            <a:pPr marL="0" indent="0">
              <a:buNone/>
            </a:pPr>
            <a:endParaRPr lang="en-US" sz="1600" dirty="0">
              <a:latin typeface="Elephant" panose="02020904090505020303" pitchFamily="18" charset="0"/>
            </a:endParaRPr>
          </a:p>
          <a:p>
            <a:pPr marL="0" indent="0">
              <a:buNone/>
            </a:pPr>
            <a:endParaRPr lang="en-US" sz="2000" dirty="0">
              <a:latin typeface="Elephant" panose="02020904090505020303" pitchFamily="18" charset="0"/>
            </a:endParaRPr>
          </a:p>
        </p:txBody>
      </p:sp>
      <p:sp>
        <p:nvSpPr>
          <p:cNvPr id="5" name="TextBox 4"/>
          <p:cNvSpPr txBox="1"/>
          <p:nvPr/>
        </p:nvSpPr>
        <p:spPr>
          <a:xfrm>
            <a:off x="2743200" y="1228725"/>
            <a:ext cx="3200401" cy="5755422"/>
          </a:xfrm>
          <a:prstGeom prst="rect">
            <a:avLst/>
          </a:prstGeom>
          <a:noFill/>
        </p:spPr>
        <p:txBody>
          <a:bodyPr wrap="square" rtlCol="0">
            <a:spAutoFit/>
          </a:bodyPr>
          <a:lstStyle/>
          <a:p>
            <a:pPr algn="ctr"/>
            <a:r>
              <a:rPr lang="en-US" sz="2000" dirty="0">
                <a:solidFill>
                  <a:schemeClr val="tx1">
                    <a:lumMod val="75000"/>
                    <a:lumOff val="25000"/>
                  </a:schemeClr>
                </a:solidFill>
                <a:latin typeface="Elephant" panose="02020904090505020303" pitchFamily="18" charset="0"/>
              </a:rPr>
              <a:t>Ramapo – Suffern </a:t>
            </a:r>
            <a:r>
              <a:rPr lang="en-US" sz="2000" dirty="0" smtClean="0">
                <a:solidFill>
                  <a:schemeClr val="tx1">
                    <a:lumMod val="75000"/>
                    <a:lumOff val="25000"/>
                  </a:schemeClr>
                </a:solidFill>
                <a:latin typeface="Elephant" panose="02020904090505020303" pitchFamily="18" charset="0"/>
              </a:rPr>
              <a:t>HS</a:t>
            </a:r>
          </a:p>
          <a:p>
            <a:pPr algn="ctr"/>
            <a:endParaRPr lang="en-US" sz="800" dirty="0">
              <a:solidFill>
                <a:schemeClr val="tx1">
                  <a:lumMod val="75000"/>
                  <a:lumOff val="25000"/>
                </a:schemeClr>
              </a:solidFill>
              <a:latin typeface="Elephant" panose="02020904090505020303" pitchFamily="18" charset="0"/>
            </a:endParaRPr>
          </a:p>
          <a:p>
            <a:pPr algn="ctr"/>
            <a:r>
              <a:rPr lang="en-US" sz="1400" dirty="0">
                <a:solidFill>
                  <a:schemeClr val="tx1">
                    <a:lumMod val="75000"/>
                    <a:lumOff val="25000"/>
                  </a:schemeClr>
                </a:solidFill>
                <a:latin typeface="Elephant" panose="02020904090505020303" pitchFamily="18" charset="0"/>
              </a:rPr>
              <a:t>2015/16 </a:t>
            </a:r>
            <a:r>
              <a:rPr lang="en-US" sz="1400" dirty="0" smtClean="0">
                <a:solidFill>
                  <a:schemeClr val="tx1">
                    <a:lumMod val="75000"/>
                    <a:lumOff val="25000"/>
                  </a:schemeClr>
                </a:solidFill>
                <a:latin typeface="Elephant" panose="02020904090505020303" pitchFamily="18" charset="0"/>
              </a:rPr>
              <a:t>District Non-resident Rate</a:t>
            </a:r>
            <a:endParaRPr lang="en-US" sz="1400" dirty="0">
              <a:solidFill>
                <a:schemeClr val="tx1">
                  <a:lumMod val="75000"/>
                  <a:lumOff val="25000"/>
                </a:schemeClr>
              </a:solidFill>
              <a:latin typeface="Elephant" panose="02020904090505020303" pitchFamily="18" charset="0"/>
            </a:endParaRPr>
          </a:p>
          <a:p>
            <a:pPr lvl="1"/>
            <a:endParaRPr lang="en-US" sz="800" dirty="0" smtClean="0">
              <a:solidFill>
                <a:schemeClr val="tx1">
                  <a:lumMod val="75000"/>
                  <a:lumOff val="25000"/>
                </a:schemeClr>
              </a:solidFill>
              <a:latin typeface="Elephant" panose="02020904090505020303" pitchFamily="18" charset="0"/>
            </a:endParaRPr>
          </a:p>
          <a:p>
            <a:pPr marL="628650" lvl="1" indent="-171450">
              <a:buClr>
                <a:schemeClr val="accent1"/>
              </a:buClr>
              <a:buFont typeface="Arial" panose="020B0604020202020204" pitchFamily="34" charset="0"/>
              <a:buChar char="•"/>
            </a:pPr>
            <a:r>
              <a:rPr lang="en-US" sz="1400" dirty="0" smtClean="0">
                <a:solidFill>
                  <a:schemeClr val="tx1">
                    <a:lumMod val="75000"/>
                    <a:lumOff val="25000"/>
                  </a:schemeClr>
                </a:solidFill>
                <a:latin typeface="Elephant" panose="02020904090505020303" pitchFamily="18" charset="0"/>
              </a:rPr>
              <a:t>       $14,000</a:t>
            </a:r>
            <a:endParaRPr lang="en-US" sz="1400" dirty="0">
              <a:solidFill>
                <a:schemeClr val="tx1">
                  <a:lumMod val="75000"/>
                  <a:lumOff val="25000"/>
                </a:schemeClr>
              </a:solidFill>
              <a:latin typeface="Elephant" panose="02020904090505020303" pitchFamily="18" charset="0"/>
            </a:endParaRPr>
          </a:p>
          <a:p>
            <a:pPr algn="ctr"/>
            <a:endParaRPr lang="en-US" sz="800" dirty="0" smtClean="0">
              <a:solidFill>
                <a:schemeClr val="tx1">
                  <a:lumMod val="75000"/>
                  <a:lumOff val="25000"/>
                </a:schemeClr>
              </a:solidFill>
              <a:latin typeface="Elephant" panose="02020904090505020303" pitchFamily="18" charset="0"/>
            </a:endParaRPr>
          </a:p>
          <a:p>
            <a:pPr algn="ctr"/>
            <a:endParaRPr lang="en-US" sz="800" dirty="0">
              <a:solidFill>
                <a:schemeClr val="tx1">
                  <a:lumMod val="75000"/>
                  <a:lumOff val="25000"/>
                </a:schemeClr>
              </a:solidFill>
              <a:latin typeface="Elephant" panose="02020904090505020303" pitchFamily="18" charset="0"/>
            </a:endParaRPr>
          </a:p>
          <a:p>
            <a:pPr algn="ctr"/>
            <a:endParaRPr lang="en-US" sz="800" dirty="0" smtClean="0">
              <a:solidFill>
                <a:schemeClr val="tx1">
                  <a:lumMod val="75000"/>
                  <a:lumOff val="25000"/>
                </a:schemeClr>
              </a:solidFill>
              <a:latin typeface="Elephant" panose="02020904090505020303" pitchFamily="18" charset="0"/>
            </a:endParaRPr>
          </a:p>
          <a:p>
            <a:pPr algn="ctr"/>
            <a:r>
              <a:rPr lang="en-US" sz="1400" dirty="0" smtClean="0">
                <a:solidFill>
                  <a:schemeClr val="tx1">
                    <a:lumMod val="75000"/>
                    <a:lumOff val="25000"/>
                  </a:schemeClr>
                </a:solidFill>
                <a:latin typeface="Elephant" panose="02020904090505020303" pitchFamily="18" charset="0"/>
              </a:rPr>
              <a:t>Based </a:t>
            </a:r>
            <a:r>
              <a:rPr lang="en-US" sz="1400" dirty="0">
                <a:solidFill>
                  <a:schemeClr val="tx1">
                    <a:lumMod val="75000"/>
                    <a:lumOff val="25000"/>
                  </a:schemeClr>
                </a:solidFill>
                <a:latin typeface="Elephant" panose="02020904090505020303" pitchFamily="18" charset="0"/>
              </a:rPr>
              <a:t>on Assumptions 2016/17 the District would </a:t>
            </a:r>
            <a:r>
              <a:rPr lang="en-US" sz="1400" dirty="0" smtClean="0">
                <a:solidFill>
                  <a:schemeClr val="tx1">
                    <a:lumMod val="75000"/>
                    <a:lumOff val="25000"/>
                  </a:schemeClr>
                </a:solidFill>
                <a:latin typeface="Elephant" panose="02020904090505020303" pitchFamily="18" charset="0"/>
              </a:rPr>
              <a:t>save $272, 316 having </a:t>
            </a:r>
            <a:r>
              <a:rPr lang="en-US" sz="1400" dirty="0">
                <a:solidFill>
                  <a:schemeClr val="tx1">
                    <a:lumMod val="75000"/>
                    <a:lumOff val="25000"/>
                  </a:schemeClr>
                </a:solidFill>
                <a:latin typeface="Elephant" panose="02020904090505020303" pitchFamily="18" charset="0"/>
              </a:rPr>
              <a:t>HS Students Attend Ramapo – Suffern </a:t>
            </a:r>
            <a:r>
              <a:rPr lang="en-US" sz="1400" dirty="0" smtClean="0">
                <a:solidFill>
                  <a:schemeClr val="tx1">
                    <a:lumMod val="75000"/>
                    <a:lumOff val="25000"/>
                  </a:schemeClr>
                </a:solidFill>
                <a:latin typeface="Elephant" panose="02020904090505020303" pitchFamily="18" charset="0"/>
              </a:rPr>
              <a:t>HS</a:t>
            </a:r>
          </a:p>
          <a:p>
            <a:pPr algn="ctr"/>
            <a:endParaRPr lang="en-US" sz="1400" dirty="0">
              <a:solidFill>
                <a:schemeClr val="tx1">
                  <a:lumMod val="75000"/>
                  <a:lumOff val="25000"/>
                </a:schemeClr>
              </a:solidFill>
              <a:latin typeface="Elephant" panose="02020904090505020303" pitchFamily="18" charset="0"/>
            </a:endParaRPr>
          </a:p>
          <a:p>
            <a:pPr algn="ctr"/>
            <a:r>
              <a:rPr lang="en-US" sz="1400" dirty="0">
                <a:solidFill>
                  <a:schemeClr val="accent1">
                    <a:lumMod val="75000"/>
                  </a:schemeClr>
                </a:solidFill>
                <a:latin typeface="Elephant" panose="02020904090505020303" pitchFamily="18" charset="0"/>
              </a:rPr>
              <a:t>Looking forward, all things remaining the same, if the district added </a:t>
            </a:r>
            <a:r>
              <a:rPr lang="en-US" sz="1400" dirty="0" smtClean="0">
                <a:solidFill>
                  <a:schemeClr val="accent2"/>
                </a:solidFill>
                <a:latin typeface="Elephant" panose="02020904090505020303" pitchFamily="18" charset="0"/>
              </a:rPr>
              <a:t>19</a:t>
            </a:r>
            <a:r>
              <a:rPr lang="en-US" sz="1400" dirty="0" smtClean="0">
                <a:solidFill>
                  <a:schemeClr val="accent1">
                    <a:lumMod val="75000"/>
                  </a:schemeClr>
                </a:solidFill>
                <a:latin typeface="Elephant" panose="02020904090505020303" pitchFamily="18" charset="0"/>
              </a:rPr>
              <a:t> </a:t>
            </a:r>
            <a:r>
              <a:rPr lang="en-US" sz="1400" dirty="0">
                <a:solidFill>
                  <a:schemeClr val="accent1">
                    <a:lumMod val="75000"/>
                  </a:schemeClr>
                </a:solidFill>
                <a:latin typeface="Elephant" panose="02020904090505020303" pitchFamily="18" charset="0"/>
              </a:rPr>
              <a:t>new 9-12</a:t>
            </a:r>
            <a:r>
              <a:rPr lang="en-US" sz="1400" baseline="30000" dirty="0">
                <a:solidFill>
                  <a:schemeClr val="accent1">
                    <a:lumMod val="75000"/>
                  </a:schemeClr>
                </a:solidFill>
                <a:latin typeface="Elephant" panose="02020904090505020303" pitchFamily="18" charset="0"/>
              </a:rPr>
              <a:t>th</a:t>
            </a:r>
            <a:r>
              <a:rPr lang="en-US" sz="1400" dirty="0">
                <a:solidFill>
                  <a:schemeClr val="accent1">
                    <a:lumMod val="75000"/>
                  </a:schemeClr>
                </a:solidFill>
                <a:latin typeface="Elephant" panose="02020904090505020303" pitchFamily="18" charset="0"/>
              </a:rPr>
              <a:t> graders the savings would be $0</a:t>
            </a:r>
          </a:p>
          <a:p>
            <a:pPr algn="ctr"/>
            <a:endParaRPr lang="en-US" sz="1400" dirty="0" smtClean="0">
              <a:solidFill>
                <a:schemeClr val="tx1">
                  <a:lumMod val="75000"/>
                  <a:lumOff val="25000"/>
                </a:schemeClr>
              </a:solidFill>
              <a:latin typeface="Elephant" panose="02020904090505020303" pitchFamily="18" charset="0"/>
            </a:endParaRPr>
          </a:p>
          <a:p>
            <a:pPr algn="ctr"/>
            <a:r>
              <a:rPr lang="en-US" sz="1400" dirty="0">
                <a:solidFill>
                  <a:schemeClr val="accent1">
                    <a:lumMod val="75000"/>
                  </a:schemeClr>
                </a:solidFill>
                <a:latin typeface="Elephant" panose="02020904090505020303" pitchFamily="18" charset="0"/>
              </a:rPr>
              <a:t>Tuition contract obligations must be met when budgeting.  Cuts to be made would have a negative impact on K-8 program</a:t>
            </a:r>
          </a:p>
          <a:p>
            <a:pPr algn="ctr"/>
            <a:endParaRPr lang="en-US" sz="1400" dirty="0">
              <a:solidFill>
                <a:schemeClr val="accent1">
                  <a:lumMod val="75000"/>
                </a:schemeClr>
              </a:solidFill>
              <a:latin typeface="Elephant" panose="02020904090505020303" pitchFamily="18" charset="0"/>
            </a:endParaRPr>
          </a:p>
          <a:p>
            <a:pPr algn="ctr"/>
            <a:r>
              <a:rPr lang="en-US" sz="1400" dirty="0">
                <a:solidFill>
                  <a:schemeClr val="accent1">
                    <a:lumMod val="75000"/>
                  </a:schemeClr>
                </a:solidFill>
                <a:latin typeface="Elephant" panose="02020904090505020303" pitchFamily="18" charset="0"/>
              </a:rPr>
              <a:t>Reopening the HS at a later date, although allowable and possible, could be difficult</a:t>
            </a:r>
          </a:p>
          <a:p>
            <a:pPr algn="ctr"/>
            <a:endParaRPr lang="en-US" sz="1400" dirty="0">
              <a:solidFill>
                <a:schemeClr val="tx1">
                  <a:lumMod val="75000"/>
                  <a:lumOff val="25000"/>
                </a:schemeClr>
              </a:solidFill>
              <a:latin typeface="Elephant" panose="02020904090505020303" pitchFamily="18" charset="0"/>
            </a:endParaRPr>
          </a:p>
        </p:txBody>
      </p:sp>
      <p:cxnSp>
        <p:nvCxnSpPr>
          <p:cNvPr id="7" name="Straight Connector 6"/>
          <p:cNvCxnSpPr/>
          <p:nvPr/>
        </p:nvCxnSpPr>
        <p:spPr>
          <a:xfrm>
            <a:off x="2819400" y="914400"/>
            <a:ext cx="0" cy="5562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943601" y="990600"/>
            <a:ext cx="9526" cy="5486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404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7150"/>
            <a:ext cx="8915400" cy="1581150"/>
          </a:xfrm>
        </p:spPr>
        <p:txBody>
          <a:bodyPr>
            <a:normAutofit fontScale="90000"/>
          </a:bodyPr>
          <a:lstStyle/>
          <a:p>
            <a:pPr algn="ctr"/>
            <a:r>
              <a:rPr lang="en-US" sz="5400" b="1" dirty="0" smtClean="0">
                <a:solidFill>
                  <a:schemeClr val="accent2"/>
                </a:solidFill>
                <a:latin typeface="Elephant" panose="02020904090505020303" pitchFamily="18" charset="0"/>
              </a:rPr>
              <a:t>Private &amp; Parochial School Students</a:t>
            </a:r>
            <a:endParaRPr lang="en-US" sz="5400" b="1" dirty="0">
              <a:solidFill>
                <a:schemeClr val="accent2"/>
              </a:solidFill>
              <a:latin typeface="Elephant" panose="02020904090505020303" pitchFamily="18" charset="0"/>
            </a:endParaRPr>
          </a:p>
        </p:txBody>
      </p:sp>
      <p:sp>
        <p:nvSpPr>
          <p:cNvPr id="3" name="Text Placeholder 2"/>
          <p:cNvSpPr>
            <a:spLocks noGrp="1"/>
          </p:cNvSpPr>
          <p:nvPr>
            <p:ph type="body" idx="1"/>
          </p:nvPr>
        </p:nvSpPr>
        <p:spPr>
          <a:xfrm>
            <a:off x="952500" y="1905000"/>
            <a:ext cx="7467600" cy="4572000"/>
          </a:xfrm>
        </p:spPr>
        <p:txBody>
          <a:bodyPr>
            <a:normAutofit/>
          </a:bodyPr>
          <a:lstStyle/>
          <a:p>
            <a:r>
              <a:rPr lang="en-US" sz="2000" dirty="0" smtClean="0">
                <a:latin typeface="Elephant" panose="02020904090505020303" pitchFamily="18" charset="0"/>
              </a:rPr>
              <a:t>			</a:t>
            </a:r>
            <a:r>
              <a:rPr lang="en-US" sz="2000" dirty="0" smtClean="0">
                <a:solidFill>
                  <a:schemeClr val="accent1"/>
                </a:solidFill>
                <a:latin typeface="Elephant" panose="02020904090505020303" pitchFamily="18" charset="0"/>
              </a:rPr>
              <a:t>2013/14*			2014/15*			2015/16</a:t>
            </a:r>
          </a:p>
          <a:p>
            <a:endParaRPr lang="en-US" sz="2000" dirty="0">
              <a:latin typeface="Elephant" panose="02020904090505020303" pitchFamily="18" charset="0"/>
            </a:endParaRPr>
          </a:p>
          <a:p>
            <a:r>
              <a:rPr lang="en-US" sz="1600" dirty="0" smtClean="0">
                <a:latin typeface="Elephant" panose="02020904090505020303" pitchFamily="18" charset="0"/>
              </a:rPr>
              <a:t>Students			93					82					92</a:t>
            </a:r>
          </a:p>
          <a:p>
            <a:endParaRPr lang="en-US" sz="1600" dirty="0">
              <a:latin typeface="Elephant" panose="02020904090505020303" pitchFamily="18" charset="0"/>
            </a:endParaRPr>
          </a:p>
          <a:p>
            <a:r>
              <a:rPr lang="en-US" sz="1600" dirty="0" smtClean="0">
                <a:latin typeface="Elephant" panose="02020904090505020303" pitchFamily="18" charset="0"/>
              </a:rPr>
              <a:t>Families			61					57					65</a:t>
            </a:r>
          </a:p>
          <a:p>
            <a:endParaRPr lang="en-US" sz="1600" dirty="0" smtClean="0">
              <a:latin typeface="Elephant" panose="02020904090505020303" pitchFamily="18" charset="0"/>
            </a:endParaRPr>
          </a:p>
          <a:p>
            <a:pPr algn="ctr"/>
            <a:r>
              <a:rPr lang="en-US" sz="2000" dirty="0" smtClean="0">
                <a:latin typeface="Elephant" panose="02020904090505020303" pitchFamily="18" charset="0"/>
              </a:rPr>
              <a:t>Number of Students out 2013/14 through 2015/16 = </a:t>
            </a:r>
            <a:r>
              <a:rPr lang="en-US" sz="2000" dirty="0" smtClean="0">
                <a:solidFill>
                  <a:schemeClr val="accent2"/>
                </a:solidFill>
                <a:latin typeface="Elephant" panose="02020904090505020303" pitchFamily="18" charset="0"/>
              </a:rPr>
              <a:t>65</a:t>
            </a:r>
            <a:r>
              <a:rPr lang="en-US" sz="2000" dirty="0" smtClean="0">
                <a:latin typeface="Elephant" panose="02020904090505020303" pitchFamily="18" charset="0"/>
              </a:rPr>
              <a:t>, represents </a:t>
            </a:r>
            <a:r>
              <a:rPr lang="en-US" sz="2000" dirty="0" smtClean="0">
                <a:solidFill>
                  <a:schemeClr val="accent2"/>
                </a:solidFill>
                <a:latin typeface="Elephant" panose="02020904090505020303" pitchFamily="18" charset="0"/>
              </a:rPr>
              <a:t>44</a:t>
            </a:r>
            <a:r>
              <a:rPr lang="en-US" sz="2000" dirty="0" smtClean="0">
                <a:latin typeface="Elephant" panose="02020904090505020303" pitchFamily="18" charset="0"/>
              </a:rPr>
              <a:t> families</a:t>
            </a:r>
          </a:p>
          <a:p>
            <a:endParaRPr lang="en-US" dirty="0" smtClean="0"/>
          </a:p>
          <a:p>
            <a:endParaRPr lang="en-US" dirty="0"/>
          </a:p>
          <a:p>
            <a:r>
              <a:rPr lang="en-US" dirty="0" smtClean="0"/>
              <a:t>*</a:t>
            </a:r>
            <a:r>
              <a:rPr lang="en-US" sz="1100" dirty="0" smtClean="0">
                <a:latin typeface="Elephant" panose="02020904090505020303" pitchFamily="18" charset="0"/>
              </a:rPr>
              <a:t>GWL Students in attendance</a:t>
            </a:r>
            <a:endParaRPr lang="en-US" sz="1100" dirty="0">
              <a:latin typeface="Elephant" panose="02020904090505020303" pitchFamily="18" charset="0"/>
            </a:endParaRPr>
          </a:p>
        </p:txBody>
      </p:sp>
    </p:spTree>
    <p:extLst>
      <p:ext uri="{BB962C8B-B14F-4D97-AF65-F5344CB8AC3E}">
        <p14:creationId xmlns:p14="http://schemas.microsoft.com/office/powerpoint/2010/main" val="3270225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6591985" cy="914400"/>
          </a:xfrm>
        </p:spPr>
        <p:txBody>
          <a:bodyPr>
            <a:normAutofit/>
          </a:bodyPr>
          <a:lstStyle/>
          <a:p>
            <a:pPr algn="ctr"/>
            <a:r>
              <a:rPr lang="en-US" sz="5400" b="1" dirty="0" smtClean="0">
                <a:solidFill>
                  <a:schemeClr val="accent2"/>
                </a:solidFill>
                <a:latin typeface="Elephant" panose="02020904090505020303" pitchFamily="18" charset="0"/>
              </a:rPr>
              <a:t>Cost Per Pupil</a:t>
            </a:r>
            <a:endParaRPr lang="en-US" sz="5400" b="1" dirty="0">
              <a:solidFill>
                <a:schemeClr val="accent2"/>
              </a:solidFill>
              <a:latin typeface="Elephant" panose="02020904090505020303" pitchFamily="18" charset="0"/>
            </a:endParaRPr>
          </a:p>
        </p:txBody>
      </p:sp>
      <p:sp>
        <p:nvSpPr>
          <p:cNvPr id="3" name="Text Placeholder 2"/>
          <p:cNvSpPr>
            <a:spLocks noGrp="1"/>
          </p:cNvSpPr>
          <p:nvPr>
            <p:ph type="body" idx="1"/>
          </p:nvPr>
        </p:nvSpPr>
        <p:spPr>
          <a:xfrm>
            <a:off x="1371599" y="1295400"/>
            <a:ext cx="6896785" cy="6553200"/>
          </a:xfrm>
        </p:spPr>
        <p:txBody>
          <a:bodyPr>
            <a:normAutofit fontScale="92500" lnSpcReduction="10000"/>
          </a:bodyPr>
          <a:lstStyle/>
          <a:p>
            <a:pPr algn="ctr"/>
            <a:r>
              <a:rPr lang="en-US" sz="2800" dirty="0" smtClean="0">
                <a:latin typeface="Elephant" panose="02020904090505020303" pitchFamily="18" charset="0"/>
              </a:rPr>
              <a:t>Methods</a:t>
            </a:r>
          </a:p>
          <a:p>
            <a:pPr algn="ctr"/>
            <a:r>
              <a:rPr lang="en-US" sz="1900" dirty="0" smtClean="0">
                <a:latin typeface="Elephant" panose="02020904090505020303" pitchFamily="18" charset="0"/>
              </a:rPr>
              <a:t>Simple Math = Budget / Number of Students</a:t>
            </a:r>
          </a:p>
          <a:p>
            <a:pPr algn="ctr"/>
            <a:r>
              <a:rPr lang="en-US" sz="1900" dirty="0" smtClean="0">
                <a:latin typeface="Elephant" panose="02020904090505020303" pitchFamily="18" charset="0"/>
              </a:rPr>
              <a:t>NYSED Report Card</a:t>
            </a:r>
          </a:p>
          <a:p>
            <a:pPr algn="ctr"/>
            <a:r>
              <a:rPr lang="en-US" sz="1900" dirty="0" smtClean="0">
                <a:latin typeface="Elephant" panose="02020904090505020303" pitchFamily="18" charset="0"/>
              </a:rPr>
              <a:t>Seneca Falls</a:t>
            </a:r>
          </a:p>
          <a:p>
            <a:pPr algn="ctr"/>
            <a:endParaRPr lang="en-US" sz="900" dirty="0" smtClean="0">
              <a:latin typeface="Elephant" panose="02020904090505020303" pitchFamily="18" charset="0"/>
            </a:endParaRPr>
          </a:p>
          <a:p>
            <a:r>
              <a:rPr lang="en-US" sz="2100" dirty="0" smtClean="0">
                <a:latin typeface="Elephant" panose="02020904090505020303" pitchFamily="18" charset="0"/>
              </a:rPr>
              <a:t>In the Educational Community it is customary to </a:t>
            </a:r>
            <a:r>
              <a:rPr lang="en-US" sz="2100" smtClean="0">
                <a:latin typeface="Elephant" panose="02020904090505020303" pitchFamily="18" charset="0"/>
              </a:rPr>
              <a:t>use </a:t>
            </a:r>
            <a:r>
              <a:rPr lang="en-US" sz="2100" smtClean="0">
                <a:latin typeface="Elephant" panose="02020904090505020303" pitchFamily="18" charset="0"/>
              </a:rPr>
              <a:t>Seneca </a:t>
            </a:r>
            <a:r>
              <a:rPr lang="en-US" sz="2100" dirty="0" smtClean="0">
                <a:latin typeface="Elephant" panose="02020904090505020303" pitchFamily="18" charset="0"/>
              </a:rPr>
              <a:t>Falls in determining the Educational Cost Per Pupil since it takes into account the revenues the district receives from the State.</a:t>
            </a:r>
          </a:p>
          <a:p>
            <a:endParaRPr lang="en-US" sz="2100" dirty="0" smtClean="0">
              <a:latin typeface="Elephant" panose="02020904090505020303" pitchFamily="18" charset="0"/>
            </a:endParaRPr>
          </a:p>
          <a:p>
            <a:pPr algn="ctr"/>
            <a:r>
              <a:rPr lang="en-US" sz="2100" dirty="0" smtClean="0">
                <a:latin typeface="Elephant" panose="02020904090505020303" pitchFamily="18" charset="0"/>
              </a:rPr>
              <a:t>Tuxedo 2015/16 Estimated Seneca Falls Rates:</a:t>
            </a:r>
          </a:p>
          <a:p>
            <a:r>
              <a:rPr lang="en-US" sz="2100" dirty="0">
                <a:latin typeface="Elephant" panose="02020904090505020303" pitchFamily="18" charset="0"/>
              </a:rPr>
              <a:t>	</a:t>
            </a:r>
            <a:r>
              <a:rPr lang="en-US" sz="2100" dirty="0" smtClean="0">
                <a:latin typeface="Elephant" panose="02020904090505020303" pitchFamily="18" charset="0"/>
              </a:rPr>
              <a:t>	Regular Education K-6		$33,268</a:t>
            </a:r>
          </a:p>
          <a:p>
            <a:r>
              <a:rPr lang="en-US" sz="2100" dirty="0">
                <a:latin typeface="Elephant" panose="02020904090505020303" pitchFamily="18" charset="0"/>
              </a:rPr>
              <a:t>	</a:t>
            </a:r>
            <a:r>
              <a:rPr lang="en-US" sz="2100" dirty="0" smtClean="0">
                <a:latin typeface="Elephant" panose="02020904090505020303" pitchFamily="18" charset="0"/>
              </a:rPr>
              <a:t>	Regular Education 7-12		$38,286</a:t>
            </a:r>
          </a:p>
          <a:p>
            <a:r>
              <a:rPr lang="en-US" sz="2100" dirty="0">
                <a:latin typeface="Elephant" panose="02020904090505020303" pitchFamily="18" charset="0"/>
              </a:rPr>
              <a:t>	</a:t>
            </a:r>
            <a:r>
              <a:rPr lang="en-US" sz="2100" dirty="0" smtClean="0">
                <a:latin typeface="Elephant" panose="02020904090505020303" pitchFamily="18" charset="0"/>
              </a:rPr>
              <a:t>	Special Education K-6			$87,021</a:t>
            </a:r>
          </a:p>
          <a:p>
            <a:r>
              <a:rPr lang="en-US" sz="2100" dirty="0" smtClean="0">
                <a:latin typeface="Elephant" panose="02020904090505020303" pitchFamily="18" charset="0"/>
              </a:rPr>
              <a:t>		Special Education 7-12		$92,039</a:t>
            </a:r>
          </a:p>
          <a:p>
            <a:endParaRPr lang="en-US" sz="2100" dirty="0">
              <a:latin typeface="Elephant" panose="02020904090505020303" pitchFamily="18" charset="0"/>
            </a:endParaRPr>
          </a:p>
          <a:p>
            <a:endParaRPr lang="en-US" dirty="0">
              <a:latin typeface="Elephant" panose="02020904090505020303" pitchFamily="18" charset="0"/>
            </a:endParaRPr>
          </a:p>
          <a:p>
            <a:r>
              <a:rPr lang="en-US" dirty="0" smtClean="0">
                <a:latin typeface="Elephant" panose="02020904090505020303" pitchFamily="18" charset="0"/>
              </a:rPr>
              <a:t>  </a:t>
            </a:r>
            <a:endParaRPr lang="en-US" dirty="0">
              <a:latin typeface="Elephant" panose="02020904090505020303" pitchFamily="18" charset="0"/>
            </a:endParaRPr>
          </a:p>
          <a:p>
            <a:pPr algn="ctr"/>
            <a:endParaRPr lang="en-US" dirty="0">
              <a:latin typeface="Elephant" panose="02020904090505020303" pitchFamily="18" charset="0"/>
            </a:endParaRPr>
          </a:p>
        </p:txBody>
      </p:sp>
    </p:spTree>
    <p:extLst>
      <p:ext uri="{BB962C8B-B14F-4D97-AF65-F5344CB8AC3E}">
        <p14:creationId xmlns:p14="http://schemas.microsoft.com/office/powerpoint/2010/main" val="2245550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304800" y="381000"/>
            <a:ext cx="8877300" cy="6278642"/>
          </a:xfrm>
          <a:prstGeom prst="rect">
            <a:avLst/>
          </a:prstGeom>
          <a:noFill/>
        </p:spPr>
        <p:txBody>
          <a:bodyPr wrap="square" rtlCol="0">
            <a:spAutoFit/>
          </a:bodyPr>
          <a:lstStyle/>
          <a:p>
            <a:pPr algn="ctr"/>
            <a:r>
              <a:rPr lang="en-US" sz="2000" dirty="0" smtClean="0">
                <a:solidFill>
                  <a:schemeClr val="accent2"/>
                </a:solidFill>
                <a:latin typeface="Elephant" panose="02020904090505020303" pitchFamily="18" charset="0"/>
              </a:rPr>
              <a:t>Simple Math</a:t>
            </a:r>
          </a:p>
          <a:p>
            <a:endParaRPr lang="en-US" dirty="0"/>
          </a:p>
          <a:p>
            <a:r>
              <a:rPr lang="en-US" dirty="0" smtClean="0"/>
              <a:t>	</a:t>
            </a:r>
            <a:r>
              <a:rPr lang="en-US" u="sng" dirty="0" smtClean="0">
                <a:solidFill>
                  <a:schemeClr val="accent2"/>
                </a:solidFill>
              </a:rPr>
              <a:t>       </a:t>
            </a:r>
            <a:r>
              <a:rPr lang="en-US" sz="1400" u="sng" dirty="0" smtClean="0">
                <a:solidFill>
                  <a:schemeClr val="accent2"/>
                </a:solidFill>
                <a:latin typeface="Elephant" panose="02020904090505020303" pitchFamily="18" charset="0"/>
              </a:rPr>
              <a:t>Total </a:t>
            </a:r>
            <a:r>
              <a:rPr lang="en-US" sz="1400" u="sng" dirty="0">
                <a:solidFill>
                  <a:schemeClr val="accent2"/>
                </a:solidFill>
                <a:latin typeface="Elephant" panose="02020904090505020303" pitchFamily="18" charset="0"/>
              </a:rPr>
              <a:t>Budget </a:t>
            </a:r>
            <a:r>
              <a:rPr lang="en-US" sz="1400" dirty="0" smtClean="0">
                <a:solidFill>
                  <a:schemeClr val="accent2"/>
                </a:solidFill>
                <a:latin typeface="Elephant" panose="02020904090505020303" pitchFamily="18" charset="0"/>
              </a:rPr>
              <a:t>		    = 	Per </a:t>
            </a:r>
            <a:r>
              <a:rPr lang="en-US" sz="1400" dirty="0">
                <a:solidFill>
                  <a:schemeClr val="accent2"/>
                </a:solidFill>
                <a:latin typeface="Elephant" panose="02020904090505020303" pitchFamily="18" charset="0"/>
              </a:rPr>
              <a:t>Pupil Expenditure* </a:t>
            </a:r>
          </a:p>
          <a:p>
            <a:r>
              <a:rPr lang="en-US" sz="1400" dirty="0" smtClean="0">
                <a:solidFill>
                  <a:schemeClr val="accent2"/>
                </a:solidFill>
                <a:latin typeface="Elephant" panose="02020904090505020303" pitchFamily="18" charset="0"/>
              </a:rPr>
              <a:t>	# </a:t>
            </a:r>
            <a:r>
              <a:rPr lang="en-US" sz="1400" dirty="0">
                <a:solidFill>
                  <a:schemeClr val="accent2"/>
                </a:solidFill>
                <a:latin typeface="Elephant" panose="02020904090505020303" pitchFamily="18" charset="0"/>
              </a:rPr>
              <a:t>in-district enrollment </a:t>
            </a:r>
            <a:endParaRPr lang="en-US" sz="1400" dirty="0" smtClean="0">
              <a:solidFill>
                <a:schemeClr val="accent2"/>
              </a:solidFill>
              <a:latin typeface="Elephant" panose="02020904090505020303" pitchFamily="18" charset="0"/>
            </a:endParaRPr>
          </a:p>
          <a:p>
            <a:endParaRPr lang="en-US" sz="800" dirty="0" smtClean="0">
              <a:solidFill>
                <a:schemeClr val="accent2"/>
              </a:solidFill>
              <a:latin typeface="Elephant" panose="02020904090505020303" pitchFamily="18" charset="0"/>
            </a:endParaRPr>
          </a:p>
          <a:p>
            <a:endParaRPr lang="en-US" sz="800" dirty="0">
              <a:solidFill>
                <a:schemeClr val="accent2"/>
              </a:solidFill>
              <a:latin typeface="Elephant" panose="02020904090505020303" pitchFamily="18" charset="0"/>
            </a:endParaRPr>
          </a:p>
          <a:p>
            <a:r>
              <a:rPr lang="en-US" sz="1400" dirty="0" smtClean="0">
                <a:solidFill>
                  <a:schemeClr val="accent2"/>
                </a:solidFill>
                <a:latin typeface="Elephant" panose="02020904090505020303" pitchFamily="18" charset="0"/>
              </a:rPr>
              <a:t>	</a:t>
            </a:r>
            <a:r>
              <a:rPr lang="en-US" sz="1400" u="sng" dirty="0" smtClean="0">
                <a:solidFill>
                  <a:schemeClr val="accent2"/>
                </a:solidFill>
                <a:latin typeface="Elephant" panose="02020904090505020303" pitchFamily="18" charset="0"/>
              </a:rPr>
              <a:t>Tuxedo</a:t>
            </a:r>
            <a:r>
              <a:rPr lang="en-US" sz="1400" u="sng" dirty="0">
                <a:solidFill>
                  <a:schemeClr val="accent2"/>
                </a:solidFill>
                <a:latin typeface="Elephant" panose="02020904090505020303" pitchFamily="18" charset="0"/>
              </a:rPr>
              <a:t>: $</a:t>
            </a:r>
            <a:r>
              <a:rPr lang="en-US" sz="1400" u="sng" dirty="0" smtClean="0">
                <a:solidFill>
                  <a:schemeClr val="accent2"/>
                </a:solidFill>
                <a:latin typeface="Elephant" panose="02020904090505020303" pitchFamily="18" charset="0"/>
              </a:rPr>
              <a:t>13,497,279 </a:t>
            </a:r>
            <a:r>
              <a:rPr lang="en-US" sz="1400" dirty="0" smtClean="0">
                <a:solidFill>
                  <a:schemeClr val="accent2"/>
                </a:solidFill>
                <a:latin typeface="Elephant" panose="02020904090505020303" pitchFamily="18" charset="0"/>
              </a:rPr>
              <a:t>	    = 	$56,005 Per </a:t>
            </a:r>
            <a:r>
              <a:rPr lang="en-US" sz="1400" dirty="0">
                <a:solidFill>
                  <a:schemeClr val="accent2"/>
                </a:solidFill>
                <a:latin typeface="Elephant" panose="02020904090505020303" pitchFamily="18" charset="0"/>
              </a:rPr>
              <a:t>Pupil Expenditure </a:t>
            </a:r>
          </a:p>
          <a:p>
            <a:r>
              <a:rPr lang="en-US" sz="1400" dirty="0" smtClean="0">
                <a:solidFill>
                  <a:schemeClr val="accent2"/>
                </a:solidFill>
                <a:latin typeface="Elephant" panose="02020904090505020303" pitchFamily="18" charset="0"/>
              </a:rPr>
              <a:t>	Projected 241 </a:t>
            </a:r>
            <a:r>
              <a:rPr lang="en-US" sz="1400" dirty="0">
                <a:solidFill>
                  <a:schemeClr val="accent2"/>
                </a:solidFill>
                <a:latin typeface="Elephant" panose="02020904090505020303" pitchFamily="18" charset="0"/>
              </a:rPr>
              <a:t>students </a:t>
            </a:r>
          </a:p>
          <a:p>
            <a:r>
              <a:rPr lang="en-US" sz="1400" dirty="0" smtClean="0">
                <a:latin typeface="Elephant" panose="02020904090505020303" pitchFamily="18" charset="0"/>
              </a:rPr>
              <a:t> </a:t>
            </a:r>
          </a:p>
          <a:p>
            <a:pPr marL="285750" indent="-285750">
              <a:buFont typeface="Arial" panose="020B0604020202020204" pitchFamily="34" charset="0"/>
              <a:buChar char="•"/>
            </a:pPr>
            <a:r>
              <a:rPr lang="en-US" sz="1400" dirty="0" smtClean="0">
                <a:solidFill>
                  <a:schemeClr val="accent1">
                    <a:lumMod val="75000"/>
                  </a:schemeClr>
                </a:solidFill>
                <a:latin typeface="Elephant" panose="02020904090505020303" pitchFamily="18" charset="0"/>
              </a:rPr>
              <a:t>There </a:t>
            </a:r>
            <a:r>
              <a:rPr lang="en-US" sz="1400" dirty="0">
                <a:solidFill>
                  <a:schemeClr val="accent1">
                    <a:lumMod val="75000"/>
                  </a:schemeClr>
                </a:solidFill>
                <a:latin typeface="Elephant" panose="02020904090505020303" pitchFamily="18" charset="0"/>
              </a:rPr>
              <a:t>are </a:t>
            </a:r>
            <a:r>
              <a:rPr lang="en-US" sz="1400" dirty="0" smtClean="0">
                <a:solidFill>
                  <a:schemeClr val="accent1">
                    <a:lumMod val="75000"/>
                  </a:schemeClr>
                </a:solidFill>
                <a:latin typeface="Elephant" panose="02020904090505020303" pitchFamily="18" charset="0"/>
              </a:rPr>
              <a:t>projected to be 21 </a:t>
            </a:r>
            <a:r>
              <a:rPr lang="en-US" sz="1400" dirty="0">
                <a:solidFill>
                  <a:schemeClr val="accent1">
                    <a:lumMod val="75000"/>
                  </a:schemeClr>
                </a:solidFill>
                <a:latin typeface="Elephant" panose="02020904090505020303" pitchFamily="18" charset="0"/>
              </a:rPr>
              <a:t>Out of District Special Educations students and </a:t>
            </a:r>
            <a:r>
              <a:rPr lang="en-US" sz="1400" dirty="0" smtClean="0">
                <a:solidFill>
                  <a:schemeClr val="accent1">
                    <a:lumMod val="75000"/>
                  </a:schemeClr>
                </a:solidFill>
                <a:latin typeface="Elephant" panose="02020904090505020303" pitchFamily="18" charset="0"/>
              </a:rPr>
              <a:t>95* Private </a:t>
            </a:r>
            <a:r>
              <a:rPr lang="en-US" sz="1400" dirty="0">
                <a:solidFill>
                  <a:schemeClr val="accent1">
                    <a:lumMod val="75000"/>
                  </a:schemeClr>
                </a:solidFill>
                <a:latin typeface="Elephant" panose="02020904090505020303" pitchFamily="18" charset="0"/>
              </a:rPr>
              <a:t>School Students that are NOT included in the enrollment number. The costs for tuition, transportation, textbooks and health/welfare services are, however, included in the budget number. Those appropriations are </a:t>
            </a:r>
            <a:r>
              <a:rPr lang="en-US" sz="1400" dirty="0" smtClean="0">
                <a:solidFill>
                  <a:schemeClr val="accent1">
                    <a:lumMod val="75000"/>
                  </a:schemeClr>
                </a:solidFill>
                <a:latin typeface="Elephant" panose="02020904090505020303" pitchFamily="18" charset="0"/>
              </a:rPr>
              <a:t>$1,931,228 </a:t>
            </a:r>
            <a:r>
              <a:rPr lang="en-US" sz="1400" dirty="0">
                <a:solidFill>
                  <a:schemeClr val="accent1">
                    <a:lumMod val="75000"/>
                  </a:schemeClr>
                </a:solidFill>
                <a:latin typeface="Elephant" panose="02020904090505020303" pitchFamily="18" charset="0"/>
              </a:rPr>
              <a:t>and </a:t>
            </a:r>
            <a:r>
              <a:rPr lang="en-US" sz="1400" dirty="0" smtClean="0">
                <a:solidFill>
                  <a:schemeClr val="accent1">
                    <a:lumMod val="75000"/>
                  </a:schemeClr>
                </a:solidFill>
                <a:latin typeface="Elephant" panose="02020904090505020303" pitchFamily="18" charset="0"/>
              </a:rPr>
              <a:t>$176,794 </a:t>
            </a:r>
            <a:r>
              <a:rPr lang="en-US" sz="1400" dirty="0">
                <a:solidFill>
                  <a:schemeClr val="accent1">
                    <a:lumMod val="75000"/>
                  </a:schemeClr>
                </a:solidFill>
                <a:latin typeface="Elephant" panose="02020904090505020303" pitchFamily="18" charset="0"/>
              </a:rPr>
              <a:t>respectively, totaling $</a:t>
            </a:r>
            <a:r>
              <a:rPr lang="en-US" sz="1400" dirty="0" smtClean="0">
                <a:solidFill>
                  <a:schemeClr val="accent1">
                    <a:lumMod val="75000"/>
                  </a:schemeClr>
                </a:solidFill>
                <a:latin typeface="Elephant" panose="02020904090505020303" pitchFamily="18" charset="0"/>
              </a:rPr>
              <a:t>2,108,022. </a:t>
            </a:r>
            <a:endParaRPr lang="en-US" sz="1400" dirty="0">
              <a:solidFill>
                <a:schemeClr val="accent1">
                  <a:lumMod val="75000"/>
                </a:schemeClr>
              </a:solidFill>
              <a:latin typeface="Elephant" panose="02020904090505020303" pitchFamily="18" charset="0"/>
            </a:endParaRPr>
          </a:p>
          <a:p>
            <a:endParaRPr lang="en-US" sz="800" dirty="0">
              <a:solidFill>
                <a:schemeClr val="accent1">
                  <a:lumMod val="75000"/>
                </a:schemeClr>
              </a:solidFill>
              <a:latin typeface="Elephant" panose="02020904090505020303" pitchFamily="18" charset="0"/>
            </a:endParaRPr>
          </a:p>
          <a:p>
            <a:r>
              <a:rPr lang="en-US" sz="1400" dirty="0" smtClean="0">
                <a:solidFill>
                  <a:schemeClr val="accent1">
                    <a:lumMod val="75000"/>
                  </a:schemeClr>
                </a:solidFill>
                <a:latin typeface="Elephant" panose="02020904090505020303" pitchFamily="18" charset="0"/>
              </a:rPr>
              <a:t>	</a:t>
            </a:r>
            <a:r>
              <a:rPr lang="en-US" sz="1400" u="sng" dirty="0" smtClean="0">
                <a:solidFill>
                  <a:schemeClr val="accent1">
                    <a:lumMod val="75000"/>
                  </a:schemeClr>
                </a:solidFill>
                <a:latin typeface="Elephant" panose="02020904090505020303" pitchFamily="18" charset="0"/>
              </a:rPr>
              <a:t>Tuxedo</a:t>
            </a:r>
            <a:r>
              <a:rPr lang="en-US" sz="1400" u="sng" dirty="0">
                <a:solidFill>
                  <a:schemeClr val="accent1">
                    <a:lumMod val="75000"/>
                  </a:schemeClr>
                </a:solidFill>
                <a:latin typeface="Elephant" panose="02020904090505020303" pitchFamily="18" charset="0"/>
              </a:rPr>
              <a:t>: $</a:t>
            </a:r>
            <a:r>
              <a:rPr lang="en-US" sz="1400" u="sng" dirty="0" smtClean="0">
                <a:solidFill>
                  <a:schemeClr val="accent1">
                    <a:lumMod val="75000"/>
                  </a:schemeClr>
                </a:solidFill>
                <a:latin typeface="Elephant" panose="02020904090505020303" pitchFamily="18" charset="0"/>
              </a:rPr>
              <a:t>13,497,279 </a:t>
            </a:r>
            <a:r>
              <a:rPr lang="en-US" sz="1400" dirty="0" smtClean="0">
                <a:solidFill>
                  <a:schemeClr val="accent1">
                    <a:lumMod val="75000"/>
                  </a:schemeClr>
                </a:solidFill>
                <a:latin typeface="Elephant" panose="02020904090505020303" pitchFamily="18" charset="0"/>
              </a:rPr>
              <a:t>	    = 	$37,808 Per </a:t>
            </a:r>
            <a:r>
              <a:rPr lang="en-US" sz="1400" dirty="0">
                <a:solidFill>
                  <a:schemeClr val="accent1">
                    <a:lumMod val="75000"/>
                  </a:schemeClr>
                </a:solidFill>
                <a:latin typeface="Elephant" panose="02020904090505020303" pitchFamily="18" charset="0"/>
              </a:rPr>
              <a:t>Pupil Expenditure </a:t>
            </a:r>
          </a:p>
          <a:p>
            <a:r>
              <a:rPr lang="en-US" sz="1400" dirty="0" smtClean="0">
                <a:solidFill>
                  <a:schemeClr val="accent1">
                    <a:lumMod val="75000"/>
                  </a:schemeClr>
                </a:solidFill>
                <a:latin typeface="Elephant" panose="02020904090505020303" pitchFamily="18" charset="0"/>
              </a:rPr>
              <a:t>   	               357** </a:t>
            </a:r>
          </a:p>
          <a:p>
            <a:r>
              <a:rPr lang="en-US" sz="1400" dirty="0" smtClean="0">
                <a:solidFill>
                  <a:schemeClr val="accent1">
                    <a:lumMod val="75000"/>
                  </a:schemeClr>
                </a:solidFill>
                <a:latin typeface="Elephant" panose="02020904090505020303" pitchFamily="18" charset="0"/>
              </a:rPr>
              <a:t>		</a:t>
            </a:r>
          </a:p>
          <a:p>
            <a:pPr algn="ctr"/>
            <a:r>
              <a:rPr lang="en-US" sz="1400" dirty="0" smtClean="0">
                <a:solidFill>
                  <a:schemeClr val="accent1">
                    <a:lumMod val="75000"/>
                  </a:schemeClr>
                </a:solidFill>
                <a:latin typeface="Elephant" panose="02020904090505020303" pitchFamily="18" charset="0"/>
              </a:rPr>
              <a:t>(</a:t>
            </a:r>
            <a:r>
              <a:rPr lang="en-US" sz="1400" dirty="0">
                <a:solidFill>
                  <a:schemeClr val="accent1">
                    <a:lumMod val="75000"/>
                  </a:schemeClr>
                </a:solidFill>
                <a:latin typeface="Elephant" panose="02020904090505020303" pitchFamily="18" charset="0"/>
              </a:rPr>
              <a:t>Total in/out district </a:t>
            </a:r>
            <a:r>
              <a:rPr lang="en-US" sz="1400" dirty="0" smtClean="0">
                <a:solidFill>
                  <a:schemeClr val="accent1">
                    <a:lumMod val="75000"/>
                  </a:schemeClr>
                </a:solidFill>
                <a:latin typeface="Elephant" panose="02020904090505020303" pitchFamily="18" charset="0"/>
              </a:rPr>
              <a:t>students</a:t>
            </a:r>
            <a:r>
              <a:rPr lang="en-US" sz="1400" dirty="0">
                <a:solidFill>
                  <a:schemeClr val="accent1">
                    <a:lumMod val="75000"/>
                  </a:schemeClr>
                </a:solidFill>
                <a:latin typeface="Elephant" panose="02020904090505020303" pitchFamily="18" charset="0"/>
              </a:rPr>
              <a:t> </a:t>
            </a:r>
            <a:r>
              <a:rPr lang="en-US" sz="1400" dirty="0" smtClean="0">
                <a:solidFill>
                  <a:schemeClr val="accent1">
                    <a:lumMod val="75000"/>
                  </a:schemeClr>
                </a:solidFill>
                <a:latin typeface="Elephant" panose="02020904090505020303" pitchFamily="18" charset="0"/>
              </a:rPr>
              <a:t>{</a:t>
            </a:r>
            <a:r>
              <a:rPr lang="en-US" sz="1400" b="1" dirty="0">
                <a:solidFill>
                  <a:schemeClr val="accent1">
                    <a:lumMod val="75000"/>
                  </a:schemeClr>
                </a:solidFill>
                <a:latin typeface="Elephant" panose="02020904090505020303" pitchFamily="18" charset="0"/>
              </a:rPr>
              <a:t>addition of </a:t>
            </a:r>
            <a:r>
              <a:rPr lang="en-US" sz="1400" b="1" dirty="0" smtClean="0">
                <a:solidFill>
                  <a:schemeClr val="accent1">
                    <a:lumMod val="75000"/>
                  </a:schemeClr>
                </a:solidFill>
                <a:latin typeface="Elephant" panose="02020904090505020303" pitchFamily="18" charset="0"/>
              </a:rPr>
              <a:t> 116 students</a:t>
            </a:r>
            <a:r>
              <a:rPr lang="en-US" sz="1400" dirty="0" smtClean="0">
                <a:solidFill>
                  <a:schemeClr val="accent1">
                    <a:lumMod val="75000"/>
                  </a:schemeClr>
                </a:solidFill>
                <a:latin typeface="Elephant" panose="02020904090505020303" pitchFamily="18" charset="0"/>
              </a:rPr>
              <a:t>}</a:t>
            </a:r>
            <a:r>
              <a:rPr lang="en-US" sz="1400" dirty="0">
                <a:solidFill>
                  <a:schemeClr val="accent1">
                    <a:lumMod val="75000"/>
                  </a:schemeClr>
                </a:solidFill>
                <a:latin typeface="Elephant" panose="02020904090505020303" pitchFamily="18" charset="0"/>
              </a:rPr>
              <a:t> **</a:t>
            </a:r>
            <a:r>
              <a:rPr lang="en-US" sz="1400" dirty="0" smtClean="0">
                <a:solidFill>
                  <a:schemeClr val="accent1">
                    <a:lumMod val="75000"/>
                  </a:schemeClr>
                </a:solidFill>
                <a:latin typeface="Elephant" panose="02020904090505020303" pitchFamily="18" charset="0"/>
              </a:rPr>
              <a:t>) </a:t>
            </a:r>
            <a:endParaRPr lang="en-US" sz="1400" dirty="0">
              <a:solidFill>
                <a:schemeClr val="accent1">
                  <a:lumMod val="75000"/>
                </a:schemeClr>
              </a:solidFill>
            </a:endParaRPr>
          </a:p>
          <a:p>
            <a:r>
              <a:rPr lang="en-US" sz="1400" dirty="0"/>
              <a:t> </a:t>
            </a:r>
          </a:p>
          <a:p>
            <a:endParaRPr lang="en-US" sz="1400" dirty="0" smtClean="0">
              <a:latin typeface="Elephant" panose="02020904090505020303" pitchFamily="18" charset="0"/>
            </a:endParaRPr>
          </a:p>
          <a:p>
            <a:pPr marL="285750" indent="-285750">
              <a:buFont typeface="Arial" panose="020B0604020202020204" pitchFamily="34" charset="0"/>
              <a:buChar char="•"/>
            </a:pPr>
            <a:r>
              <a:rPr lang="en-US" sz="1400" dirty="0" smtClean="0">
                <a:solidFill>
                  <a:schemeClr val="tx1">
                    <a:lumMod val="75000"/>
                    <a:lumOff val="25000"/>
                  </a:schemeClr>
                </a:solidFill>
                <a:latin typeface="Elephant" panose="02020904090505020303" pitchFamily="18" charset="0"/>
              </a:rPr>
              <a:t>In </a:t>
            </a:r>
            <a:r>
              <a:rPr lang="en-US" sz="1400" dirty="0">
                <a:solidFill>
                  <a:schemeClr val="tx1">
                    <a:lumMod val="75000"/>
                    <a:lumOff val="25000"/>
                  </a:schemeClr>
                </a:solidFill>
                <a:latin typeface="Elephant" panose="02020904090505020303" pitchFamily="18" charset="0"/>
              </a:rPr>
              <a:t>addition, the Seniority Law in place in the State of New York hurts the Tuxedo district more so than it would a larger district. Over the past 2 years the district has had to excess 20.4 FTE (Full-Time Equivalent) teachers due to declining enrollment, mainly as a result of the GWL contract. The district now has one section per grade level in both the Elementary and High School. Seniority Law mandates the district to release those teachers who have been teaching the least amount of time first, generally at the lowest pay, and work their way up to the longest teaching and highest paid. Currently the district employs 32-1.0 FTE teachers, 2-.8 FTE teachers, 1-.6 FTE teacher and 3-.4 FTE teachers. </a:t>
            </a:r>
          </a:p>
          <a:p>
            <a:endParaRPr lang="en-US" sz="1400" dirty="0">
              <a:latin typeface="Elephant" panose="02020904090505020303" pitchFamily="18" charset="0"/>
            </a:endParaRPr>
          </a:p>
        </p:txBody>
      </p:sp>
    </p:spTree>
    <p:extLst>
      <p:ext uri="{BB962C8B-B14F-4D97-AF65-F5344CB8AC3E}">
        <p14:creationId xmlns:p14="http://schemas.microsoft.com/office/powerpoint/2010/main" val="922982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extBox 2"/>
          <p:cNvSpPr txBox="1"/>
          <p:nvPr/>
        </p:nvSpPr>
        <p:spPr>
          <a:xfrm>
            <a:off x="1066800" y="609600"/>
            <a:ext cx="7010400" cy="5262979"/>
          </a:xfrm>
          <a:prstGeom prst="rect">
            <a:avLst/>
          </a:prstGeom>
          <a:noFill/>
        </p:spPr>
        <p:txBody>
          <a:bodyPr wrap="square" rtlCol="0">
            <a:spAutoFit/>
          </a:bodyPr>
          <a:lstStyle/>
          <a:p>
            <a:pPr marL="742950" lvl="1" indent="-285750">
              <a:buFont typeface="Arial" panose="020B0604020202020204" pitchFamily="34" charset="0"/>
              <a:buChar char="•"/>
            </a:pPr>
            <a:r>
              <a:rPr lang="en-US" sz="1400" dirty="0" smtClean="0">
                <a:solidFill>
                  <a:schemeClr val="tx1">
                    <a:lumMod val="75000"/>
                    <a:lumOff val="25000"/>
                  </a:schemeClr>
                </a:solidFill>
                <a:latin typeface="Elephant" panose="02020904090505020303" pitchFamily="18" charset="0"/>
              </a:rPr>
              <a:t>In </a:t>
            </a:r>
            <a:r>
              <a:rPr lang="en-US" sz="1400" dirty="0">
                <a:solidFill>
                  <a:schemeClr val="tx1">
                    <a:lumMod val="75000"/>
                    <a:lumOff val="25000"/>
                  </a:schemeClr>
                </a:solidFill>
                <a:latin typeface="Elephant" panose="02020904090505020303" pitchFamily="18" charset="0"/>
              </a:rPr>
              <a:t>comparing the least senior teachers, who were excessed, to the most veteran teachers employed in </a:t>
            </a:r>
            <a:r>
              <a:rPr lang="en-US" sz="1400" dirty="0" smtClean="0">
                <a:solidFill>
                  <a:schemeClr val="tx1">
                    <a:lumMod val="75000"/>
                    <a:lumOff val="25000"/>
                  </a:schemeClr>
                </a:solidFill>
                <a:latin typeface="Elephant" panose="02020904090505020303" pitchFamily="18" charset="0"/>
              </a:rPr>
              <a:t>2016/17, </a:t>
            </a:r>
            <a:r>
              <a:rPr lang="en-US" sz="1400" dirty="0">
                <a:solidFill>
                  <a:schemeClr val="tx1">
                    <a:lumMod val="75000"/>
                    <a:lumOff val="25000"/>
                  </a:schemeClr>
                </a:solidFill>
                <a:latin typeface="Elephant" panose="02020904090505020303" pitchFamily="18" charset="0"/>
              </a:rPr>
              <a:t>the district was mandated to pay </a:t>
            </a:r>
            <a:r>
              <a:rPr lang="en-US" sz="1400" dirty="0" smtClean="0">
                <a:solidFill>
                  <a:schemeClr val="tx1">
                    <a:lumMod val="75000"/>
                    <a:lumOff val="25000"/>
                  </a:schemeClr>
                </a:solidFill>
                <a:latin typeface="Elephant" panose="02020904090505020303" pitchFamily="18" charset="0"/>
              </a:rPr>
              <a:t>$267,485 </a:t>
            </a:r>
            <a:r>
              <a:rPr lang="en-US" sz="1400" dirty="0">
                <a:solidFill>
                  <a:schemeClr val="tx1">
                    <a:lumMod val="75000"/>
                    <a:lumOff val="25000"/>
                  </a:schemeClr>
                </a:solidFill>
                <a:latin typeface="Elephant" panose="02020904090505020303" pitchFamily="18" charset="0"/>
              </a:rPr>
              <a:t>more in salary costs. </a:t>
            </a:r>
          </a:p>
          <a:p>
            <a:endParaRPr lang="en-US" sz="1400" dirty="0">
              <a:solidFill>
                <a:schemeClr val="tx1">
                  <a:lumMod val="75000"/>
                  <a:lumOff val="25000"/>
                </a:schemeClr>
              </a:solidFill>
              <a:latin typeface="Elephant" panose="02020904090505020303" pitchFamily="18" charset="0"/>
            </a:endParaRPr>
          </a:p>
          <a:p>
            <a:pPr marL="742950" lvl="1" indent="-285750">
              <a:buFont typeface="Arial" panose="020B0604020202020204" pitchFamily="34" charset="0"/>
              <a:buChar char="•"/>
            </a:pPr>
            <a:r>
              <a:rPr lang="en-US" sz="1400" dirty="0" smtClean="0">
                <a:solidFill>
                  <a:schemeClr val="tx1">
                    <a:lumMod val="75000"/>
                    <a:lumOff val="25000"/>
                  </a:schemeClr>
                </a:solidFill>
                <a:latin typeface="Elephant" panose="02020904090505020303" pitchFamily="18" charset="0"/>
              </a:rPr>
              <a:t>Benefit </a:t>
            </a:r>
            <a:r>
              <a:rPr lang="en-US" sz="1400" dirty="0">
                <a:solidFill>
                  <a:schemeClr val="tx1">
                    <a:lumMod val="75000"/>
                    <a:lumOff val="25000"/>
                  </a:schemeClr>
                </a:solidFill>
                <a:latin typeface="Elephant" panose="02020904090505020303" pitchFamily="18" charset="0"/>
              </a:rPr>
              <a:t>costs for the Teachers and Employees Retirement Systems, in addition to Social Security and Workers Compensation, are all payroll driven appropriations. Higher salaries lead to higher benefit costs. For example, the additional mandated salary cost from above lead to an additional </a:t>
            </a:r>
            <a:r>
              <a:rPr lang="en-US" sz="1400" dirty="0" smtClean="0">
                <a:solidFill>
                  <a:schemeClr val="tx1">
                    <a:lumMod val="75000"/>
                    <a:lumOff val="25000"/>
                  </a:schemeClr>
                </a:solidFill>
                <a:latin typeface="Elephant" panose="02020904090505020303" pitchFamily="18" charset="0"/>
              </a:rPr>
              <a:t>$54,193 </a:t>
            </a:r>
            <a:r>
              <a:rPr lang="en-US" sz="1400" dirty="0">
                <a:solidFill>
                  <a:schemeClr val="tx1">
                    <a:lumMod val="75000"/>
                    <a:lumOff val="25000"/>
                  </a:schemeClr>
                </a:solidFill>
                <a:latin typeface="Elephant" panose="02020904090505020303" pitchFamily="18" charset="0"/>
              </a:rPr>
              <a:t>in benefits. </a:t>
            </a:r>
            <a:endParaRPr lang="en-US" sz="1400" dirty="0" smtClean="0">
              <a:solidFill>
                <a:schemeClr val="tx1">
                  <a:lumMod val="75000"/>
                  <a:lumOff val="25000"/>
                </a:schemeClr>
              </a:solidFill>
              <a:latin typeface="Elephant" panose="02020904090505020303" pitchFamily="18" charset="0"/>
            </a:endParaRPr>
          </a:p>
          <a:p>
            <a:pPr marL="742950" lvl="1" indent="-285750">
              <a:buFont typeface="Arial" panose="020B0604020202020204" pitchFamily="34" charset="0"/>
              <a:buChar char="•"/>
            </a:pPr>
            <a:endParaRPr lang="en-US" sz="1400" dirty="0">
              <a:solidFill>
                <a:schemeClr val="tx1">
                  <a:lumMod val="75000"/>
                  <a:lumOff val="25000"/>
                </a:schemeClr>
              </a:solidFill>
              <a:latin typeface="Elephant" panose="02020904090505020303" pitchFamily="18" charset="0"/>
            </a:endParaRPr>
          </a:p>
          <a:p>
            <a:pPr algn="ctr"/>
            <a:r>
              <a:rPr lang="en-US" sz="1400" dirty="0">
                <a:solidFill>
                  <a:schemeClr val="tx1">
                    <a:lumMod val="75000"/>
                    <a:lumOff val="25000"/>
                  </a:schemeClr>
                </a:solidFill>
                <a:latin typeface="Elephant" panose="02020904090505020303" pitchFamily="18" charset="0"/>
              </a:rPr>
              <a:t>Tuxedo </a:t>
            </a:r>
            <a:r>
              <a:rPr lang="en-US" sz="1400" dirty="0" smtClean="0">
                <a:solidFill>
                  <a:schemeClr val="tx1">
                    <a:lumMod val="75000"/>
                    <a:lumOff val="25000"/>
                  </a:schemeClr>
                </a:solidFill>
                <a:latin typeface="Elephant" panose="02020904090505020303" pitchFamily="18" charset="0"/>
              </a:rPr>
              <a:t>Proposed Budget 2016/17: </a:t>
            </a:r>
            <a:r>
              <a:rPr lang="en-US" sz="1400" dirty="0">
                <a:solidFill>
                  <a:schemeClr val="tx1">
                    <a:lumMod val="75000"/>
                    <a:lumOff val="25000"/>
                  </a:schemeClr>
                </a:solidFill>
                <a:latin typeface="Elephant" panose="02020904090505020303" pitchFamily="18" charset="0"/>
              </a:rPr>
              <a:t>$</a:t>
            </a:r>
            <a:r>
              <a:rPr lang="en-US" sz="1400" dirty="0" smtClean="0">
                <a:solidFill>
                  <a:schemeClr val="tx1">
                    <a:lumMod val="75000"/>
                    <a:lumOff val="25000"/>
                  </a:schemeClr>
                </a:solidFill>
                <a:latin typeface="Elephant" panose="02020904090505020303" pitchFamily="18" charset="0"/>
              </a:rPr>
              <a:t>13,497,279 </a:t>
            </a:r>
            <a:r>
              <a:rPr lang="en-US" sz="1400" dirty="0">
                <a:solidFill>
                  <a:schemeClr val="tx1">
                    <a:lumMod val="75000"/>
                    <a:lumOff val="25000"/>
                  </a:schemeClr>
                </a:solidFill>
                <a:latin typeface="Elephant" panose="02020904090505020303" pitchFamily="18" charset="0"/>
              </a:rPr>
              <a:t>- </a:t>
            </a:r>
            <a:r>
              <a:rPr lang="en-US" sz="1400" dirty="0" smtClean="0">
                <a:solidFill>
                  <a:schemeClr val="tx1">
                    <a:lumMod val="75000"/>
                    <a:lumOff val="25000"/>
                  </a:schemeClr>
                </a:solidFill>
                <a:latin typeface="Elephant" panose="02020904090505020303" pitchFamily="18" charset="0"/>
              </a:rPr>
              <a:t>$331,678= </a:t>
            </a:r>
            <a:r>
              <a:rPr lang="en-US" sz="1400" dirty="0">
                <a:solidFill>
                  <a:schemeClr val="tx1">
                    <a:lumMod val="75000"/>
                    <a:lumOff val="25000"/>
                  </a:schemeClr>
                </a:solidFill>
                <a:latin typeface="Elephant" panose="02020904090505020303" pitchFamily="18" charset="0"/>
              </a:rPr>
              <a:t>$</a:t>
            </a:r>
            <a:r>
              <a:rPr lang="en-US" sz="1400" dirty="0" smtClean="0">
                <a:solidFill>
                  <a:schemeClr val="tx1">
                    <a:lumMod val="75000"/>
                    <a:lumOff val="25000"/>
                  </a:schemeClr>
                </a:solidFill>
                <a:latin typeface="Elephant" panose="02020904090505020303" pitchFamily="18" charset="0"/>
              </a:rPr>
              <a:t>13,175,601 </a:t>
            </a:r>
            <a:endParaRPr lang="en-US" sz="1400" dirty="0">
              <a:solidFill>
                <a:schemeClr val="tx1">
                  <a:lumMod val="75000"/>
                  <a:lumOff val="25000"/>
                </a:schemeClr>
              </a:solidFill>
              <a:latin typeface="Elephant" panose="02020904090505020303" pitchFamily="18" charset="0"/>
            </a:endParaRPr>
          </a:p>
          <a:p>
            <a:endParaRPr lang="en-US" sz="1400" dirty="0" smtClean="0">
              <a:solidFill>
                <a:schemeClr val="tx1">
                  <a:lumMod val="75000"/>
                  <a:lumOff val="25000"/>
                </a:schemeClr>
              </a:solidFill>
              <a:latin typeface="Elephant" panose="02020904090505020303" pitchFamily="18" charset="0"/>
            </a:endParaRPr>
          </a:p>
          <a:p>
            <a:endParaRPr lang="en-US" sz="1400" dirty="0">
              <a:solidFill>
                <a:schemeClr val="tx1">
                  <a:lumMod val="75000"/>
                  <a:lumOff val="25000"/>
                </a:schemeClr>
              </a:solidFill>
              <a:latin typeface="Elephant" panose="02020904090505020303" pitchFamily="18" charset="0"/>
            </a:endParaRPr>
          </a:p>
          <a:p>
            <a:r>
              <a:rPr lang="en-US" sz="1400" dirty="0" smtClean="0">
                <a:solidFill>
                  <a:schemeClr val="tx1">
                    <a:lumMod val="75000"/>
                    <a:lumOff val="25000"/>
                  </a:schemeClr>
                </a:solidFill>
                <a:latin typeface="Elephant" panose="02020904090505020303" pitchFamily="18" charset="0"/>
              </a:rPr>
              <a:t>                  </a:t>
            </a:r>
            <a:r>
              <a:rPr lang="en-US" sz="1400" u="sng" dirty="0" smtClean="0">
                <a:solidFill>
                  <a:schemeClr val="tx1">
                    <a:lumMod val="75000"/>
                    <a:lumOff val="25000"/>
                  </a:schemeClr>
                </a:solidFill>
                <a:latin typeface="Elephant" panose="02020904090505020303" pitchFamily="18" charset="0"/>
              </a:rPr>
              <a:t>Tuxedo $13,175,601</a:t>
            </a:r>
            <a:r>
              <a:rPr lang="en-US" sz="1400" dirty="0" smtClean="0">
                <a:solidFill>
                  <a:schemeClr val="tx1">
                    <a:lumMod val="75000"/>
                    <a:lumOff val="25000"/>
                  </a:schemeClr>
                </a:solidFill>
                <a:latin typeface="Elephant" panose="02020904090505020303" pitchFamily="18" charset="0"/>
              </a:rPr>
              <a:t>          =	 $36,906 </a:t>
            </a:r>
            <a:r>
              <a:rPr lang="en-US" sz="1400" dirty="0">
                <a:solidFill>
                  <a:schemeClr val="tx1">
                    <a:lumMod val="75000"/>
                    <a:lumOff val="25000"/>
                  </a:schemeClr>
                </a:solidFill>
                <a:latin typeface="Elephant" panose="02020904090505020303" pitchFamily="18" charset="0"/>
              </a:rPr>
              <a:t>Per Pupil Expenditure </a:t>
            </a:r>
            <a:r>
              <a:rPr lang="en-US" sz="1400" dirty="0" smtClean="0">
                <a:solidFill>
                  <a:schemeClr val="tx1">
                    <a:lumMod val="75000"/>
                    <a:lumOff val="25000"/>
                  </a:schemeClr>
                </a:solidFill>
                <a:latin typeface="Elephant" panose="02020904090505020303" pitchFamily="18" charset="0"/>
              </a:rPr>
              <a:t>	                 357		(</a:t>
            </a:r>
            <a:r>
              <a:rPr lang="en-US" sz="1400" dirty="0">
                <a:solidFill>
                  <a:schemeClr val="tx1">
                    <a:lumMod val="75000"/>
                    <a:lumOff val="25000"/>
                  </a:schemeClr>
                </a:solidFill>
                <a:latin typeface="Elephant" panose="02020904090505020303" pitchFamily="18" charset="0"/>
              </a:rPr>
              <a:t>Total in/out district students</a:t>
            </a:r>
            <a:r>
              <a:rPr lang="en-US" sz="1400" dirty="0" smtClean="0">
                <a:solidFill>
                  <a:schemeClr val="tx1">
                    <a:lumMod val="75000"/>
                    <a:lumOff val="25000"/>
                  </a:schemeClr>
                </a:solidFill>
                <a:latin typeface="Elephant" panose="02020904090505020303" pitchFamily="18" charset="0"/>
              </a:rPr>
              <a:t>)</a:t>
            </a:r>
          </a:p>
          <a:p>
            <a:endParaRPr lang="en-US" sz="1400" dirty="0">
              <a:solidFill>
                <a:schemeClr val="tx1">
                  <a:lumMod val="75000"/>
                  <a:lumOff val="25000"/>
                </a:schemeClr>
              </a:solidFill>
              <a:latin typeface="Elephant" panose="02020904090505020303" pitchFamily="18" charset="0"/>
            </a:endParaRPr>
          </a:p>
          <a:p>
            <a:endParaRPr lang="en-US" sz="1400" dirty="0"/>
          </a:p>
          <a:p>
            <a:pPr marL="285750" indent="-285750">
              <a:buFont typeface="Arial" panose="020B0604020202020204" pitchFamily="34" charset="0"/>
              <a:buChar char="•"/>
            </a:pPr>
            <a:r>
              <a:rPr lang="en-US" sz="1400" dirty="0" smtClean="0">
                <a:solidFill>
                  <a:schemeClr val="accent1"/>
                </a:solidFill>
                <a:latin typeface="Elephant" panose="02020904090505020303" pitchFamily="18" charset="0"/>
              </a:rPr>
              <a:t>Additionally</a:t>
            </a:r>
            <a:r>
              <a:rPr lang="en-US" sz="1400" dirty="0">
                <a:solidFill>
                  <a:schemeClr val="accent1"/>
                </a:solidFill>
                <a:latin typeface="Elephant" panose="02020904090505020303" pitchFamily="18" charset="0"/>
              </a:rPr>
              <a:t>, there are approximately 154 New York State and/or Federal Mandates. </a:t>
            </a:r>
          </a:p>
          <a:p>
            <a:pPr marL="1200150" lvl="2" indent="-285750">
              <a:buFont typeface="Arial" panose="020B0604020202020204" pitchFamily="34" charset="0"/>
              <a:buChar char="•"/>
            </a:pPr>
            <a:r>
              <a:rPr lang="en-US" sz="1400" dirty="0">
                <a:solidFill>
                  <a:schemeClr val="accent1"/>
                </a:solidFill>
                <a:latin typeface="Elephant" panose="02020904090505020303" pitchFamily="18" charset="0"/>
              </a:rPr>
              <a:t>119 of these mandate apply to the Tuxedo Union Free School District. </a:t>
            </a:r>
          </a:p>
          <a:p>
            <a:pPr marL="1200150" lvl="2" indent="-285750">
              <a:buFont typeface="Arial" panose="020B0604020202020204" pitchFamily="34" charset="0"/>
              <a:buChar char="•"/>
            </a:pPr>
            <a:r>
              <a:rPr lang="en-US" sz="1400" dirty="0" smtClean="0">
                <a:solidFill>
                  <a:schemeClr val="accent1"/>
                </a:solidFill>
                <a:latin typeface="Elephant" panose="02020904090505020303" pitchFamily="18" charset="0"/>
              </a:rPr>
              <a:t>90 </a:t>
            </a:r>
            <a:r>
              <a:rPr lang="en-US" sz="1400" dirty="0">
                <a:solidFill>
                  <a:schemeClr val="accent1"/>
                </a:solidFill>
                <a:latin typeface="Elephant" panose="02020904090505020303" pitchFamily="18" charset="0"/>
              </a:rPr>
              <a:t>of these mandates are unfunded. </a:t>
            </a:r>
            <a:endParaRPr lang="en-US" sz="1400" dirty="0" smtClean="0">
              <a:solidFill>
                <a:schemeClr val="accent1"/>
              </a:solidFill>
              <a:latin typeface="Elephant" panose="02020904090505020303" pitchFamily="18" charset="0"/>
            </a:endParaRPr>
          </a:p>
          <a:p>
            <a:pPr marL="1200150" lvl="2" indent="-285750">
              <a:buFont typeface="Arial" panose="020B0604020202020204" pitchFamily="34" charset="0"/>
              <a:buChar char="•"/>
            </a:pPr>
            <a:endParaRPr lang="en-US" sz="1400" dirty="0">
              <a:latin typeface="Elephant" panose="02020904090505020303" pitchFamily="18" charset="0"/>
            </a:endParaRPr>
          </a:p>
          <a:p>
            <a:pPr lvl="2"/>
            <a:endParaRPr lang="en-US" sz="1400" dirty="0">
              <a:latin typeface="Elephant" panose="02020904090505020303" pitchFamily="18" charset="0"/>
            </a:endParaRPr>
          </a:p>
        </p:txBody>
      </p:sp>
    </p:spTree>
    <p:extLst>
      <p:ext uri="{BB962C8B-B14F-4D97-AF65-F5344CB8AC3E}">
        <p14:creationId xmlns:p14="http://schemas.microsoft.com/office/powerpoint/2010/main" val="6197640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525"/>
            <a:ext cx="8991600" cy="1280890"/>
          </a:xfrm>
        </p:spPr>
        <p:txBody>
          <a:bodyPr>
            <a:noAutofit/>
          </a:bodyPr>
          <a:lstStyle/>
          <a:p>
            <a:r>
              <a:rPr lang="en-US" sz="5400" b="1" dirty="0" smtClean="0">
                <a:solidFill>
                  <a:schemeClr val="accent2"/>
                </a:solidFill>
                <a:latin typeface="Elephant" panose="02020904090505020303" pitchFamily="18" charset="0"/>
              </a:rPr>
              <a:t>Fund Balance June 2016</a:t>
            </a:r>
            <a:endParaRPr lang="en-US" sz="5400" b="1" dirty="0">
              <a:solidFill>
                <a:schemeClr val="accent2"/>
              </a:solidFill>
              <a:latin typeface="Elephant" panose="02020904090505020303" pitchFamily="18" charset="0"/>
            </a:endParaRPr>
          </a:p>
        </p:txBody>
      </p:sp>
      <p:sp>
        <p:nvSpPr>
          <p:cNvPr id="3" name="Content Placeholder 2"/>
          <p:cNvSpPr>
            <a:spLocks noGrp="1"/>
          </p:cNvSpPr>
          <p:nvPr>
            <p:ph idx="1"/>
          </p:nvPr>
        </p:nvSpPr>
        <p:spPr>
          <a:xfrm>
            <a:off x="1352207" y="1447800"/>
            <a:ext cx="6591985" cy="3777622"/>
          </a:xfrm>
        </p:spPr>
        <p:txBody>
          <a:bodyPr/>
          <a:lstStyle/>
          <a:p>
            <a:pPr marL="0" indent="0">
              <a:buNone/>
            </a:pPr>
            <a:r>
              <a:rPr lang="en-US" dirty="0" smtClean="0">
                <a:latin typeface="Elephant" panose="02020904090505020303" pitchFamily="18" charset="0"/>
              </a:rPr>
              <a:t>In light of the District’s use of Reserves for the 2015/16 school year to be at the NYS Property Tax Cap, the following monies are anticipated to begin replenishing those Reserves as of June 30, 2016:</a:t>
            </a:r>
          </a:p>
          <a:p>
            <a:pPr marL="0" indent="0">
              <a:buNone/>
            </a:pPr>
            <a:r>
              <a:rPr lang="en-US" dirty="0">
                <a:latin typeface="Elephant" panose="02020904090505020303" pitchFamily="18" charset="0"/>
              </a:rPr>
              <a:t>	</a:t>
            </a:r>
          </a:p>
        </p:txBody>
      </p:sp>
      <p:graphicFrame>
        <p:nvGraphicFramePr>
          <p:cNvPr id="5" name="Table 4"/>
          <p:cNvGraphicFramePr>
            <a:graphicFrameLocks noGrp="1"/>
          </p:cNvGraphicFramePr>
          <p:nvPr>
            <p:extLst>
              <p:ext uri="{D42A27DB-BD31-4B8C-83A1-F6EECF244321}">
                <p14:modId xmlns:p14="http://schemas.microsoft.com/office/powerpoint/2010/main" val="2156722590"/>
              </p:ext>
            </p:extLst>
          </p:nvPr>
        </p:nvGraphicFramePr>
        <p:xfrm>
          <a:off x="1981200" y="2971798"/>
          <a:ext cx="4896195" cy="2430059"/>
        </p:xfrm>
        <a:graphic>
          <a:graphicData uri="http://schemas.openxmlformats.org/drawingml/2006/table">
            <a:tbl>
              <a:tblPr>
                <a:tableStyleId>{5C22544A-7EE6-4342-B048-85BDC9FD1C3A}</a:tableStyleId>
              </a:tblPr>
              <a:tblGrid>
                <a:gridCol w="712174"/>
                <a:gridCol w="712174"/>
                <a:gridCol w="712174"/>
                <a:gridCol w="712174"/>
                <a:gridCol w="1068260"/>
                <a:gridCol w="979239"/>
              </a:tblGrid>
              <a:tr h="542110">
                <a:tc gridSpan="4">
                  <a:txBody>
                    <a:bodyPr/>
                    <a:lstStyle/>
                    <a:p>
                      <a:pPr algn="l" fontAlgn="b"/>
                      <a:r>
                        <a:rPr lang="en-US" sz="1100" u="none" strike="noStrike" dirty="0">
                          <a:effectLst/>
                        </a:rPr>
                        <a:t>REAP $ - US Department of Education</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50,000.00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gridSpan="4">
                  <a:txBody>
                    <a:bodyPr/>
                    <a:lstStyle/>
                    <a:p>
                      <a:pPr algn="l" fontAlgn="b"/>
                      <a:r>
                        <a:rPr lang="en-US" sz="1100" u="none" strike="noStrike">
                          <a:effectLst/>
                        </a:rPr>
                        <a:t>Not Replacing FT Custodial Worker</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69,000.00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gridSpan="4">
                  <a:txBody>
                    <a:bodyPr/>
                    <a:lstStyle/>
                    <a:p>
                      <a:pPr algn="l" fontAlgn="b"/>
                      <a:r>
                        <a:rPr lang="en-US" sz="1100" u="none" strike="noStrike" dirty="0">
                          <a:effectLst/>
                        </a:rPr>
                        <a:t>Less C-Tech Students Than </a:t>
                      </a:r>
                      <a:r>
                        <a:rPr lang="en-US" sz="1100" u="none" strike="noStrike" dirty="0" smtClean="0">
                          <a:effectLst/>
                        </a:rPr>
                        <a:t>Budgeted</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60,000.00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gridSpan="5">
                  <a:txBody>
                    <a:bodyPr/>
                    <a:lstStyle/>
                    <a:p>
                      <a:pPr algn="l" fontAlgn="b"/>
                      <a:r>
                        <a:rPr lang="en-US" sz="1100" u="none" strike="noStrike" dirty="0">
                          <a:effectLst/>
                        </a:rPr>
                        <a:t>Less Unemployment Ins Needed than </a:t>
                      </a:r>
                      <a:r>
                        <a:rPr lang="en-US" sz="1100" u="none" strike="noStrike" dirty="0" smtClean="0">
                          <a:effectLst/>
                        </a:rPr>
                        <a:t>Budgeted</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100" u="none" strike="noStrike">
                          <a:effectLst/>
                        </a:rPr>
                        <a:t> $    65,000.00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gridSpan="4">
                  <a:txBody>
                    <a:bodyPr/>
                    <a:lstStyle/>
                    <a:p>
                      <a:pPr algn="l" fontAlgn="b"/>
                      <a:r>
                        <a:rPr lang="en-US" sz="1100" u="none" strike="noStrike">
                          <a:effectLst/>
                        </a:rPr>
                        <a:t>Lower Gas Prices - Transportation</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25,000.00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gridSpan="4">
                  <a:txBody>
                    <a:bodyPr/>
                    <a:lstStyle/>
                    <a:p>
                      <a:pPr algn="l" fontAlgn="b"/>
                      <a:r>
                        <a:rPr lang="en-US" sz="1100" u="none" strike="noStrike">
                          <a:effectLst/>
                        </a:rPr>
                        <a:t>Savings K-12 Principal/Assistant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    12,000.00 </a:t>
                      </a:r>
                      <a:endParaRPr lang="en-US" sz="1100" b="0" i="0" u="none" strike="noStrike">
                        <a:solidFill>
                          <a:srgbClr val="000000"/>
                        </a:solidFill>
                        <a:effectLst/>
                        <a:latin typeface="Calibri" panose="020F0502020204030204" pitchFamily="34" charset="0"/>
                      </a:endParaRPr>
                    </a:p>
                  </a:txBody>
                  <a:tcPr marL="9525" marR="9525" marT="9525" marB="0" anchor="b"/>
                </a:tc>
              </a:tr>
              <a:tr h="269707">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r>
              <a:tr h="269707">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  281,000.00 </a:t>
                      </a:r>
                      <a:endParaRPr lang="en-US" sz="11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17342646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143000"/>
            <a:ext cx="8382000" cy="4401205"/>
          </a:xfrm>
          <a:prstGeom prst="rect">
            <a:avLst/>
          </a:prstGeom>
          <a:noFill/>
        </p:spPr>
        <p:txBody>
          <a:bodyPr wrap="square" rtlCol="0">
            <a:spAutoFit/>
          </a:bodyPr>
          <a:lstStyle/>
          <a:p>
            <a:pPr algn="ctr"/>
            <a:r>
              <a:rPr lang="en-US" sz="7200" b="1" i="1" dirty="0" smtClean="0">
                <a:solidFill>
                  <a:schemeClr val="accent2"/>
                </a:solidFill>
                <a:latin typeface="Elephant" panose="02020904090505020303" pitchFamily="18" charset="0"/>
              </a:rPr>
              <a:t>TUXEDO TAX CAP 2016/17</a:t>
            </a:r>
          </a:p>
          <a:p>
            <a:endParaRPr lang="en-US" sz="4000" dirty="0">
              <a:latin typeface="Elephant" panose="02020904090505020303" pitchFamily="18" charset="0"/>
            </a:endParaRPr>
          </a:p>
          <a:p>
            <a:pPr algn="ctr"/>
            <a:r>
              <a:rPr lang="en-US" sz="9600" dirty="0" smtClean="0">
                <a:solidFill>
                  <a:srgbClr val="FF0000"/>
                </a:solidFill>
                <a:latin typeface="Elephant" panose="02020904090505020303" pitchFamily="18" charset="0"/>
              </a:rPr>
              <a:t>-.33%</a:t>
            </a:r>
            <a:endParaRPr lang="en-US" sz="9600" dirty="0">
              <a:solidFill>
                <a:srgbClr val="FF0000"/>
              </a:solidFill>
              <a:latin typeface="Elephant" panose="02020904090505020303" pitchFamily="18" charset="0"/>
            </a:endParaRPr>
          </a:p>
        </p:txBody>
      </p:sp>
    </p:spTree>
    <p:extLst>
      <p:ext uri="{BB962C8B-B14F-4D97-AF65-F5344CB8AC3E}">
        <p14:creationId xmlns:p14="http://schemas.microsoft.com/office/powerpoint/2010/main" val="2604995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990600"/>
          </a:xfrm>
          <a:noFill/>
          <a:ln>
            <a:noFill/>
          </a:ln>
        </p:spPr>
        <p:txBody>
          <a:bodyPr>
            <a:noAutofit/>
          </a:bodyPr>
          <a:lstStyle/>
          <a:p>
            <a:pPr algn="ctr"/>
            <a:r>
              <a:rPr lang="en-US" sz="5400" b="1" dirty="0" smtClean="0">
                <a:solidFill>
                  <a:schemeClr val="accent2"/>
                </a:solidFill>
                <a:latin typeface="Elephant" panose="02020904090505020303" pitchFamily="18" charset="0"/>
              </a:rPr>
              <a:t>The Tax Cap </a:t>
            </a:r>
            <a:r>
              <a:rPr lang="en-US" sz="5400" b="1" dirty="0" smtClean="0">
                <a:solidFill>
                  <a:schemeClr val="accent1">
                    <a:lumMod val="60000"/>
                    <a:lumOff val="40000"/>
                  </a:schemeClr>
                </a:solidFill>
                <a:latin typeface="Elephant" panose="02020904090505020303" pitchFamily="18" charset="0"/>
              </a:rPr>
              <a:t/>
            </a:r>
            <a:br>
              <a:rPr lang="en-US" sz="5400" b="1" dirty="0" smtClean="0">
                <a:solidFill>
                  <a:schemeClr val="accent1">
                    <a:lumMod val="60000"/>
                    <a:lumOff val="40000"/>
                  </a:schemeClr>
                </a:solidFill>
                <a:latin typeface="Elephant" panose="02020904090505020303" pitchFamily="18" charset="0"/>
              </a:rPr>
            </a:br>
            <a:r>
              <a:rPr lang="en-US" sz="5400" b="1" dirty="0" smtClean="0">
                <a:solidFill>
                  <a:schemeClr val="accent1">
                    <a:lumMod val="75000"/>
                  </a:schemeClr>
                </a:solidFill>
                <a:latin typeface="Elephant" panose="02020904090505020303" pitchFamily="18" charset="0"/>
              </a:rPr>
              <a:t/>
            </a:r>
            <a:br>
              <a:rPr lang="en-US" sz="5400" b="1" dirty="0" smtClean="0">
                <a:solidFill>
                  <a:schemeClr val="accent1">
                    <a:lumMod val="75000"/>
                  </a:schemeClr>
                </a:solidFill>
                <a:latin typeface="Elephant" panose="02020904090505020303" pitchFamily="18" charset="0"/>
              </a:rPr>
            </a:br>
            <a:endParaRPr lang="en-US" sz="5400" dirty="0">
              <a:solidFill>
                <a:schemeClr val="accent1">
                  <a:lumMod val="75000"/>
                </a:schemeClr>
              </a:solidFill>
              <a:latin typeface="Elephant" panose="02020904090505020303" pitchFamily="18" charset="0"/>
            </a:endParaRPr>
          </a:p>
        </p:txBody>
      </p:sp>
      <p:sp>
        <p:nvSpPr>
          <p:cNvPr id="3" name="Content Placeholder 2"/>
          <p:cNvSpPr>
            <a:spLocks noGrp="1"/>
          </p:cNvSpPr>
          <p:nvPr>
            <p:ph idx="1"/>
          </p:nvPr>
        </p:nvSpPr>
        <p:spPr>
          <a:xfrm>
            <a:off x="457200" y="1371600"/>
            <a:ext cx="8229600" cy="5257800"/>
          </a:xfrm>
        </p:spPr>
        <p:txBody>
          <a:bodyPr>
            <a:normAutofit/>
          </a:bodyPr>
          <a:lstStyle/>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Enacted June 24, 2011 Program bill originated with Governor</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Establishes a Tax Levy Limit on all local governments and school districts (excl. NYC). Cap began in the 2012-13 school year</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Leaves the current contingency budget requirements/restrictions in place</a:t>
            </a:r>
          </a:p>
          <a:p>
            <a:endParaRPr lang="en-US" dirty="0"/>
          </a:p>
        </p:txBody>
      </p:sp>
    </p:spTree>
    <p:extLst>
      <p:ext uri="{BB962C8B-B14F-4D97-AF65-F5344CB8AC3E}">
        <p14:creationId xmlns:p14="http://schemas.microsoft.com/office/powerpoint/2010/main" val="40168810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3350"/>
            <a:ext cx="8229600" cy="990600"/>
          </a:xfrm>
        </p:spPr>
        <p:txBody>
          <a:bodyPr>
            <a:normAutofit fontScale="90000"/>
          </a:bodyPr>
          <a:lstStyle/>
          <a:p>
            <a:pPr algn="ctr"/>
            <a:r>
              <a:rPr lang="en-US" sz="6000" b="1" dirty="0" smtClean="0">
                <a:solidFill>
                  <a:schemeClr val="accent2"/>
                </a:solidFill>
                <a:latin typeface="Elephant" pitchFamily="18" charset="0"/>
              </a:rPr>
              <a:t>The Tax Cap </a:t>
            </a:r>
            <a:r>
              <a:rPr lang="en-US" sz="5400" b="1" dirty="0" smtClean="0">
                <a:solidFill>
                  <a:schemeClr val="accent1">
                    <a:lumMod val="60000"/>
                    <a:lumOff val="40000"/>
                  </a:schemeClr>
                </a:solidFill>
              </a:rPr>
              <a:t/>
            </a:r>
            <a:br>
              <a:rPr lang="en-US" sz="5400" b="1" dirty="0" smtClean="0">
                <a:solidFill>
                  <a:schemeClr val="accent1">
                    <a:lumMod val="60000"/>
                    <a:lumOff val="40000"/>
                  </a:schemeClr>
                </a:solidFill>
              </a:rPr>
            </a:br>
            <a:endParaRPr lang="en-US" sz="4400" dirty="0">
              <a:solidFill>
                <a:schemeClr val="accent1">
                  <a:lumMod val="60000"/>
                  <a:lumOff val="40000"/>
                </a:schemeClr>
              </a:solidFill>
            </a:endParaRPr>
          </a:p>
        </p:txBody>
      </p:sp>
      <p:sp>
        <p:nvSpPr>
          <p:cNvPr id="3" name="Content Placeholder 2"/>
          <p:cNvSpPr>
            <a:spLocks noGrp="1"/>
          </p:cNvSpPr>
          <p:nvPr>
            <p:ph idx="1"/>
          </p:nvPr>
        </p:nvSpPr>
        <p:spPr>
          <a:xfrm>
            <a:off x="457200" y="1143000"/>
            <a:ext cx="8229600" cy="5562600"/>
          </a:xfrm>
        </p:spPr>
        <p:txBody>
          <a:bodyPr>
            <a:normAutofit lnSpcReduction="10000"/>
          </a:bodyPr>
          <a:lstStyle/>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Not really a cap, rather sets the % of voter approval necessary to pass the budget</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Budget passage needs 50% voter approval if levy is below calculated limit</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Levy greater than calculated limit passage requires 60% of the qualified voters present and voting</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Tax levy limit calculated by each district and will vary by district</a:t>
            </a:r>
          </a:p>
          <a:p>
            <a:pPr>
              <a:buFont typeface="Wingdings" pitchFamily="2" charset="2"/>
              <a:buChar char="v"/>
            </a:pPr>
            <a:endParaRPr lang="en-US" dirty="0"/>
          </a:p>
        </p:txBody>
      </p:sp>
    </p:spTree>
    <p:extLst>
      <p:ext uri="{BB962C8B-B14F-4D97-AF65-F5344CB8AC3E}">
        <p14:creationId xmlns:p14="http://schemas.microsoft.com/office/powerpoint/2010/main" val="19958145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9144000" cy="1143000"/>
          </a:xfrm>
        </p:spPr>
        <p:txBody>
          <a:bodyPr>
            <a:noAutofit/>
          </a:bodyPr>
          <a:lstStyle/>
          <a:p>
            <a:pPr algn="ctr"/>
            <a:r>
              <a:rPr lang="en-US" sz="5400" b="1" dirty="0" smtClean="0">
                <a:solidFill>
                  <a:schemeClr val="accent1">
                    <a:lumMod val="60000"/>
                    <a:lumOff val="40000"/>
                  </a:schemeClr>
                </a:solidFill>
                <a:latin typeface="Elephant" pitchFamily="18" charset="0"/>
              </a:rPr>
              <a:t>    </a:t>
            </a:r>
            <a:r>
              <a:rPr lang="en-US" sz="5400" b="1" dirty="0" smtClean="0">
                <a:solidFill>
                  <a:schemeClr val="accent2"/>
                </a:solidFill>
                <a:latin typeface="Elephant" pitchFamily="18" charset="0"/>
              </a:rPr>
              <a:t>Tax Levy Limit</a:t>
            </a:r>
            <a:endParaRPr lang="en-US" sz="5400" dirty="0">
              <a:solidFill>
                <a:schemeClr val="accent2"/>
              </a:solidFill>
              <a:latin typeface="Elephant" pitchFamily="18" charset="0"/>
            </a:endParaRPr>
          </a:p>
        </p:txBody>
      </p:sp>
      <p:sp>
        <p:nvSpPr>
          <p:cNvPr id="3" name="Rectangle 2"/>
          <p:cNvSpPr/>
          <p:nvPr/>
        </p:nvSpPr>
        <p:spPr>
          <a:xfrm>
            <a:off x="-76200" y="1161068"/>
            <a:ext cx="9220200" cy="430887"/>
          </a:xfrm>
          <a:prstGeom prst="rect">
            <a:avLst/>
          </a:prstGeom>
        </p:spPr>
        <p:txBody>
          <a:bodyPr wrap="square">
            <a:spAutoFit/>
          </a:bodyPr>
          <a:lstStyle/>
          <a:p>
            <a:r>
              <a:rPr lang="en-US" sz="2200" dirty="0" smtClean="0">
                <a:latin typeface="Elephant" pitchFamily="18" charset="0"/>
              </a:rPr>
              <a:t>             </a:t>
            </a:r>
            <a:endParaRPr lang="en-US" sz="2200" dirty="0">
              <a:solidFill>
                <a:schemeClr val="tx1">
                  <a:lumMod val="65000"/>
                  <a:lumOff val="35000"/>
                </a:schemeClr>
              </a:solidFill>
              <a:latin typeface="Elephant" pitchFamily="18" charset="0"/>
            </a:endParaRPr>
          </a:p>
        </p:txBody>
      </p:sp>
      <p:sp>
        <p:nvSpPr>
          <p:cNvPr id="4" name="Rectangle 3"/>
          <p:cNvSpPr/>
          <p:nvPr/>
        </p:nvSpPr>
        <p:spPr>
          <a:xfrm>
            <a:off x="381000" y="1591955"/>
            <a:ext cx="9067800" cy="4708981"/>
          </a:xfrm>
          <a:prstGeom prst="rect">
            <a:avLst/>
          </a:prstGeom>
        </p:spPr>
        <p:txBody>
          <a:bodyPr wrap="square">
            <a:spAutoFit/>
          </a:bodyPr>
          <a:lstStyle/>
          <a:p>
            <a:r>
              <a:rPr lang="en-US" dirty="0" smtClean="0">
                <a:solidFill>
                  <a:schemeClr val="accent1"/>
                </a:solidFill>
                <a:latin typeface="Elephant" pitchFamily="18" charset="0"/>
              </a:rPr>
              <a:t>               </a:t>
            </a:r>
            <a:r>
              <a:rPr lang="en-US" sz="2000" dirty="0" smtClean="0">
                <a:solidFill>
                  <a:schemeClr val="accent1"/>
                </a:solidFill>
                <a:latin typeface="Elephant" pitchFamily="18" charset="0"/>
              </a:rPr>
              <a:t>Prior </a:t>
            </a:r>
            <a:r>
              <a:rPr lang="en-US" sz="2000" dirty="0">
                <a:solidFill>
                  <a:schemeClr val="accent1"/>
                </a:solidFill>
                <a:latin typeface="Elephant" pitchFamily="18" charset="0"/>
              </a:rPr>
              <a:t>year tax levy 			</a:t>
            </a:r>
            <a:r>
              <a:rPr lang="en-US" sz="2000" dirty="0" smtClean="0">
                <a:solidFill>
                  <a:schemeClr val="accent1"/>
                </a:solidFill>
                <a:latin typeface="Elephant" pitchFamily="18" charset="0"/>
              </a:rPr>
              <a:t>    </a:t>
            </a:r>
            <a:r>
              <a:rPr lang="en-US" sz="2000" dirty="0" smtClean="0">
                <a:solidFill>
                  <a:schemeClr val="tx1">
                    <a:lumMod val="75000"/>
                    <a:lumOff val="25000"/>
                  </a:schemeClr>
                </a:solidFill>
                <a:latin typeface="Elephant" pitchFamily="18" charset="0"/>
              </a:rPr>
              <a:t>11,330,364</a:t>
            </a:r>
            <a:r>
              <a:rPr lang="en-US" sz="2000" dirty="0" smtClean="0">
                <a:solidFill>
                  <a:schemeClr val="accent1"/>
                </a:solidFill>
                <a:latin typeface="Elephant" pitchFamily="18" charset="0"/>
              </a:rPr>
              <a:t> </a:t>
            </a:r>
            <a:endParaRPr lang="en-US" sz="2000" dirty="0">
              <a:solidFill>
                <a:schemeClr val="accent1"/>
              </a:solidFill>
              <a:latin typeface="Elephant" pitchFamily="18" charset="0"/>
            </a:endParaRPr>
          </a:p>
          <a:p>
            <a:r>
              <a:rPr lang="en-US" sz="2000" dirty="0">
                <a:solidFill>
                  <a:schemeClr val="accent1"/>
                </a:solidFill>
                <a:latin typeface="Elephant" pitchFamily="18" charset="0"/>
              </a:rPr>
              <a:t>             Tax base growth factor		</a:t>
            </a:r>
            <a:r>
              <a:rPr lang="en-US" sz="2000" u="sng" dirty="0" smtClean="0">
                <a:solidFill>
                  <a:schemeClr val="tx1">
                    <a:lumMod val="75000"/>
                    <a:lumOff val="25000"/>
                  </a:schemeClr>
                </a:solidFill>
                <a:latin typeface="Elephant" pitchFamily="18" charset="0"/>
              </a:rPr>
              <a:t>          </a:t>
            </a:r>
            <a:r>
              <a:rPr lang="en-US" sz="2000" u="sng" dirty="0">
                <a:solidFill>
                  <a:schemeClr val="tx1">
                    <a:lumMod val="75000"/>
                    <a:lumOff val="25000"/>
                  </a:schemeClr>
                </a:solidFill>
                <a:latin typeface="Elephant" pitchFamily="18" charset="0"/>
              </a:rPr>
              <a:t>x </a:t>
            </a:r>
            <a:r>
              <a:rPr lang="en-US" sz="2000" u="sng" dirty="0" smtClean="0">
                <a:solidFill>
                  <a:schemeClr val="tx1">
                    <a:lumMod val="75000"/>
                    <a:lumOff val="25000"/>
                  </a:schemeClr>
                </a:solidFill>
                <a:latin typeface="Elephant" pitchFamily="18" charset="0"/>
              </a:rPr>
              <a:t>1.0051</a:t>
            </a:r>
            <a:r>
              <a:rPr lang="en-US" sz="2000" dirty="0">
                <a:solidFill>
                  <a:schemeClr val="accent1"/>
                </a:solidFill>
                <a:latin typeface="Elephant" pitchFamily="18" charset="0"/>
              </a:rPr>
              <a:t>						                 	   </a:t>
            </a:r>
            <a:r>
              <a:rPr lang="en-US" sz="2000" dirty="0" smtClean="0">
                <a:solidFill>
                  <a:schemeClr val="accent1"/>
                </a:solidFill>
                <a:latin typeface="Elephant" pitchFamily="18" charset="0"/>
              </a:rPr>
              <a:t>  </a:t>
            </a:r>
            <a:r>
              <a:rPr lang="en-US" sz="2000" dirty="0" smtClean="0">
                <a:solidFill>
                  <a:schemeClr val="tx1">
                    <a:lumMod val="75000"/>
                    <a:lumOff val="25000"/>
                  </a:schemeClr>
                </a:solidFill>
                <a:latin typeface="Elephant" pitchFamily="18" charset="0"/>
              </a:rPr>
              <a:t>11,388,149 </a:t>
            </a:r>
            <a:endParaRPr lang="en-US" sz="2000" dirty="0">
              <a:solidFill>
                <a:schemeClr val="tx1">
                  <a:lumMod val="75000"/>
                  <a:lumOff val="25000"/>
                </a:schemeClr>
              </a:solidFill>
              <a:latin typeface="Elephant" pitchFamily="18" charset="0"/>
            </a:endParaRPr>
          </a:p>
          <a:p>
            <a:r>
              <a:rPr lang="en-US" sz="2000" dirty="0">
                <a:solidFill>
                  <a:schemeClr val="accent1"/>
                </a:solidFill>
                <a:latin typeface="Elephant" pitchFamily="18" charset="0"/>
              </a:rPr>
              <a:t>             Prior year PILOT 			</a:t>
            </a:r>
            <a:r>
              <a:rPr lang="en-US" sz="2000" dirty="0" smtClean="0">
                <a:solidFill>
                  <a:schemeClr val="accent1"/>
                </a:solidFill>
                <a:latin typeface="Elephant" pitchFamily="18" charset="0"/>
              </a:rPr>
              <a:t>      </a:t>
            </a:r>
            <a:r>
              <a:rPr lang="en-US" sz="2000" u="sng" dirty="0" smtClean="0">
                <a:solidFill>
                  <a:schemeClr val="tx1">
                    <a:lumMod val="75000"/>
                    <a:lumOff val="25000"/>
                  </a:schemeClr>
                </a:solidFill>
                <a:latin typeface="Elephant" pitchFamily="18" charset="0"/>
              </a:rPr>
              <a:t>+344,565 </a:t>
            </a:r>
            <a:endParaRPr lang="en-US" sz="2000" u="sng" dirty="0">
              <a:solidFill>
                <a:schemeClr val="tx1">
                  <a:lumMod val="75000"/>
                  <a:lumOff val="25000"/>
                </a:schemeClr>
              </a:solidFill>
              <a:latin typeface="Elephant" pitchFamily="18" charset="0"/>
            </a:endParaRPr>
          </a:p>
          <a:p>
            <a:r>
              <a:rPr lang="en-US" sz="2000" dirty="0">
                <a:solidFill>
                  <a:schemeClr val="accent1"/>
                </a:solidFill>
                <a:latin typeface="Elephant" pitchFamily="18" charset="0"/>
              </a:rPr>
              <a:t>					              </a:t>
            </a:r>
            <a:r>
              <a:rPr lang="en-US" sz="2000" dirty="0" smtClean="0">
                <a:solidFill>
                  <a:schemeClr val="accent1"/>
                </a:solidFill>
                <a:latin typeface="Elephant" pitchFamily="18" charset="0"/>
              </a:rPr>
              <a:t>     </a:t>
            </a:r>
            <a:r>
              <a:rPr lang="en-US" sz="2000" dirty="0" smtClean="0">
                <a:solidFill>
                  <a:schemeClr val="tx1">
                    <a:lumMod val="75000"/>
                    <a:lumOff val="25000"/>
                  </a:schemeClr>
                </a:solidFill>
                <a:latin typeface="Elephant" pitchFamily="18" charset="0"/>
              </a:rPr>
              <a:t>11,732,714 </a:t>
            </a:r>
            <a:endParaRPr lang="en-US" sz="2000" dirty="0">
              <a:solidFill>
                <a:schemeClr val="tx1">
                  <a:lumMod val="75000"/>
                  <a:lumOff val="25000"/>
                </a:schemeClr>
              </a:solidFill>
              <a:latin typeface="Elephant" pitchFamily="18" charset="0"/>
            </a:endParaRPr>
          </a:p>
          <a:p>
            <a:r>
              <a:rPr lang="en-US" sz="2000" dirty="0">
                <a:solidFill>
                  <a:schemeClr val="accent1"/>
                </a:solidFill>
                <a:latin typeface="Elephant" pitchFamily="18" charset="0"/>
              </a:rPr>
              <a:t>             Prior year exemptions </a:t>
            </a:r>
          </a:p>
          <a:p>
            <a:r>
              <a:rPr lang="en-US" sz="2000" dirty="0">
                <a:solidFill>
                  <a:schemeClr val="accent1"/>
                </a:solidFill>
                <a:latin typeface="Elephant" pitchFamily="18" charset="0"/>
              </a:rPr>
              <a:t>             (capital levy, court orders)                     </a:t>
            </a:r>
            <a:r>
              <a:rPr lang="en-US" sz="2000" dirty="0" smtClean="0">
                <a:solidFill>
                  <a:schemeClr val="accent1"/>
                </a:solidFill>
                <a:latin typeface="Elephant" pitchFamily="18" charset="0"/>
              </a:rPr>
              <a:t>      </a:t>
            </a:r>
            <a:r>
              <a:rPr lang="en-US" sz="2000" dirty="0" smtClean="0">
                <a:solidFill>
                  <a:schemeClr val="tx1">
                    <a:lumMod val="75000"/>
                    <a:lumOff val="25000"/>
                  </a:schemeClr>
                </a:solidFill>
                <a:latin typeface="Elephant" pitchFamily="18" charset="0"/>
              </a:rPr>
              <a:t> </a:t>
            </a:r>
            <a:r>
              <a:rPr lang="en-US" sz="2000" u="sng" dirty="0" smtClean="0">
                <a:solidFill>
                  <a:schemeClr val="tx1">
                    <a:lumMod val="75000"/>
                    <a:lumOff val="25000"/>
                  </a:schemeClr>
                </a:solidFill>
                <a:latin typeface="Elephant" pitchFamily="18" charset="0"/>
              </a:rPr>
              <a:t> </a:t>
            </a:r>
            <a:r>
              <a:rPr lang="en-US" sz="2000" u="sng" dirty="0">
                <a:solidFill>
                  <a:schemeClr val="tx1">
                    <a:lumMod val="75000"/>
                    <a:lumOff val="25000"/>
                  </a:schemeClr>
                </a:solidFill>
                <a:latin typeface="Elephant" pitchFamily="18" charset="0"/>
              </a:rPr>
              <a:t>-</a:t>
            </a:r>
            <a:r>
              <a:rPr lang="en-US" sz="2000" u="sng" dirty="0" smtClean="0">
                <a:solidFill>
                  <a:schemeClr val="tx1">
                    <a:lumMod val="75000"/>
                    <a:lumOff val="25000"/>
                  </a:schemeClr>
                </a:solidFill>
                <a:latin typeface="Elephant" pitchFamily="18" charset="0"/>
              </a:rPr>
              <a:t>830,904 </a:t>
            </a:r>
            <a:endParaRPr lang="en-US" sz="2000" u="sng" dirty="0">
              <a:solidFill>
                <a:schemeClr val="tx1">
                  <a:lumMod val="75000"/>
                  <a:lumOff val="25000"/>
                </a:schemeClr>
              </a:solidFill>
              <a:latin typeface="Elephant" pitchFamily="18" charset="0"/>
            </a:endParaRPr>
          </a:p>
          <a:p>
            <a:r>
              <a:rPr lang="en-US" sz="2000" b="1" dirty="0">
                <a:solidFill>
                  <a:schemeClr val="accent1"/>
                </a:solidFill>
                <a:latin typeface="Elephant" pitchFamily="18" charset="0"/>
              </a:rPr>
              <a:t>             Adjusted Prior Year Levy 		</a:t>
            </a:r>
            <a:r>
              <a:rPr lang="en-US" sz="2000" b="1" dirty="0" smtClean="0">
                <a:solidFill>
                  <a:schemeClr val="accent1"/>
                </a:solidFill>
                <a:latin typeface="Elephant" pitchFamily="18" charset="0"/>
              </a:rPr>
              <a:t>    </a:t>
            </a:r>
            <a:r>
              <a:rPr lang="en-US" sz="2000" b="1" dirty="0" smtClean="0">
                <a:solidFill>
                  <a:schemeClr val="tx1">
                    <a:lumMod val="75000"/>
                    <a:lumOff val="25000"/>
                  </a:schemeClr>
                </a:solidFill>
                <a:latin typeface="Elephant" pitchFamily="18" charset="0"/>
              </a:rPr>
              <a:t>10,901,810</a:t>
            </a:r>
            <a:r>
              <a:rPr lang="en-US" sz="2000" b="1" dirty="0" smtClean="0">
                <a:solidFill>
                  <a:schemeClr val="accent1"/>
                </a:solidFill>
                <a:latin typeface="Elephant" pitchFamily="18" charset="0"/>
              </a:rPr>
              <a:t> </a:t>
            </a:r>
            <a:endParaRPr lang="en-US" sz="2000" b="1" dirty="0">
              <a:solidFill>
                <a:schemeClr val="accent1"/>
              </a:solidFill>
              <a:latin typeface="Elephant" pitchFamily="18" charset="0"/>
            </a:endParaRPr>
          </a:p>
          <a:p>
            <a:r>
              <a:rPr lang="en-US" sz="2000" dirty="0">
                <a:solidFill>
                  <a:schemeClr val="accent1"/>
                </a:solidFill>
                <a:latin typeface="Elephant" pitchFamily="18" charset="0"/>
              </a:rPr>
              <a:t>             Allowable Growth Factor </a:t>
            </a:r>
          </a:p>
          <a:p>
            <a:r>
              <a:rPr lang="en-US" sz="2000" dirty="0">
                <a:solidFill>
                  <a:schemeClr val="accent1"/>
                </a:solidFill>
                <a:latin typeface="Elephant" pitchFamily="18" charset="0"/>
              </a:rPr>
              <a:t>             (lesser of CPI or 2%) 	                            </a:t>
            </a:r>
            <a:r>
              <a:rPr lang="en-US" sz="2000" dirty="0" smtClean="0">
                <a:solidFill>
                  <a:schemeClr val="accent1"/>
                </a:solidFill>
                <a:latin typeface="Elephant" pitchFamily="18" charset="0"/>
              </a:rPr>
              <a:t>          </a:t>
            </a:r>
            <a:r>
              <a:rPr lang="en-US" sz="2000" u="sng" dirty="0" smtClean="0">
                <a:solidFill>
                  <a:schemeClr val="tx1">
                    <a:lumMod val="75000"/>
                    <a:lumOff val="25000"/>
                  </a:schemeClr>
                </a:solidFill>
                <a:latin typeface="Elephant" pitchFamily="18" charset="0"/>
              </a:rPr>
              <a:t>x 1.0012</a:t>
            </a:r>
            <a:r>
              <a:rPr lang="en-US" sz="2000" dirty="0" smtClean="0">
                <a:solidFill>
                  <a:schemeClr val="tx1">
                    <a:lumMod val="75000"/>
                    <a:lumOff val="25000"/>
                  </a:schemeClr>
                </a:solidFill>
                <a:latin typeface="Elephant" pitchFamily="18" charset="0"/>
              </a:rPr>
              <a:t>		</a:t>
            </a:r>
            <a:r>
              <a:rPr lang="en-US" sz="2000" dirty="0">
                <a:solidFill>
                  <a:schemeClr val="tx1">
                    <a:lumMod val="75000"/>
                    <a:lumOff val="25000"/>
                  </a:schemeClr>
                </a:solidFill>
                <a:latin typeface="Elephant" pitchFamily="18" charset="0"/>
              </a:rPr>
              <a:t>				 	   </a:t>
            </a:r>
            <a:r>
              <a:rPr lang="en-US" sz="2000" dirty="0" smtClean="0">
                <a:solidFill>
                  <a:schemeClr val="tx1">
                    <a:lumMod val="75000"/>
                    <a:lumOff val="25000"/>
                  </a:schemeClr>
                </a:solidFill>
                <a:latin typeface="Elephant" pitchFamily="18" charset="0"/>
              </a:rPr>
              <a:t>              10,914,892 </a:t>
            </a:r>
            <a:endParaRPr lang="en-US" sz="2000" dirty="0">
              <a:solidFill>
                <a:schemeClr val="tx1">
                  <a:lumMod val="75000"/>
                  <a:lumOff val="25000"/>
                </a:schemeClr>
              </a:solidFill>
              <a:latin typeface="Elephant" pitchFamily="18" charset="0"/>
            </a:endParaRPr>
          </a:p>
          <a:p>
            <a:r>
              <a:rPr lang="en-US" sz="2000" dirty="0">
                <a:solidFill>
                  <a:schemeClr val="accent1"/>
                </a:solidFill>
                <a:latin typeface="Elephant" pitchFamily="18" charset="0"/>
              </a:rPr>
              <a:t>             PILOT for coming year 		</a:t>
            </a:r>
            <a:r>
              <a:rPr lang="en-US" sz="2000" dirty="0" smtClean="0">
                <a:solidFill>
                  <a:schemeClr val="accent1"/>
                </a:solidFill>
                <a:latin typeface="Elephant" pitchFamily="18" charset="0"/>
              </a:rPr>
              <a:t>     </a:t>
            </a:r>
            <a:r>
              <a:rPr lang="en-US" sz="2000" u="sng" dirty="0" smtClean="0">
                <a:solidFill>
                  <a:schemeClr val="tx1">
                    <a:lumMod val="75000"/>
                    <a:lumOff val="25000"/>
                  </a:schemeClr>
                </a:solidFill>
                <a:latin typeface="Elephant" pitchFamily="18" charset="0"/>
              </a:rPr>
              <a:t> </a:t>
            </a:r>
            <a:r>
              <a:rPr lang="en-US" sz="2000" u="sng" dirty="0">
                <a:solidFill>
                  <a:schemeClr val="tx1">
                    <a:lumMod val="75000"/>
                    <a:lumOff val="25000"/>
                  </a:schemeClr>
                </a:solidFill>
                <a:latin typeface="Elephant" pitchFamily="18" charset="0"/>
              </a:rPr>
              <a:t>- </a:t>
            </a:r>
            <a:r>
              <a:rPr lang="en-US" sz="2000" u="sng" dirty="0" smtClean="0">
                <a:solidFill>
                  <a:schemeClr val="tx1">
                    <a:lumMod val="75000"/>
                    <a:lumOff val="25000"/>
                  </a:schemeClr>
                </a:solidFill>
                <a:latin typeface="Elephant" pitchFamily="18" charset="0"/>
              </a:rPr>
              <a:t>350,940 </a:t>
            </a:r>
            <a:endParaRPr lang="en-US" sz="2000" u="sng" dirty="0">
              <a:solidFill>
                <a:schemeClr val="tx1">
                  <a:lumMod val="75000"/>
                  <a:lumOff val="25000"/>
                </a:schemeClr>
              </a:solidFill>
              <a:latin typeface="Elephant" pitchFamily="18" charset="0"/>
            </a:endParaRPr>
          </a:p>
          <a:p>
            <a:r>
              <a:rPr lang="en-US" sz="2000" dirty="0">
                <a:solidFill>
                  <a:schemeClr val="accent1"/>
                </a:solidFill>
                <a:latin typeface="Elephant" pitchFamily="18" charset="0"/>
              </a:rPr>
              <a:t>						 </a:t>
            </a:r>
            <a:r>
              <a:rPr lang="en-US" sz="2000" dirty="0" smtClean="0">
                <a:solidFill>
                  <a:schemeClr val="accent1"/>
                </a:solidFill>
                <a:latin typeface="Elephant" pitchFamily="18" charset="0"/>
              </a:rPr>
              <a:t> </a:t>
            </a:r>
            <a:r>
              <a:rPr lang="en-US" sz="2000" dirty="0" smtClean="0">
                <a:solidFill>
                  <a:schemeClr val="tx1">
                    <a:lumMod val="75000"/>
                    <a:lumOff val="25000"/>
                  </a:schemeClr>
                </a:solidFill>
                <a:latin typeface="Elephant" pitchFamily="18" charset="0"/>
              </a:rPr>
              <a:t>10,563,952</a:t>
            </a:r>
            <a:r>
              <a:rPr lang="en-US" sz="2000" dirty="0" smtClean="0">
                <a:solidFill>
                  <a:schemeClr val="accent1"/>
                </a:solidFill>
                <a:latin typeface="Elephant" pitchFamily="18" charset="0"/>
              </a:rPr>
              <a:t> </a:t>
            </a:r>
            <a:endParaRPr lang="en-US" sz="2000" dirty="0">
              <a:solidFill>
                <a:schemeClr val="accent1"/>
              </a:solidFill>
              <a:latin typeface="Elephant" pitchFamily="18" charset="0"/>
            </a:endParaRPr>
          </a:p>
          <a:p>
            <a:r>
              <a:rPr lang="en-US" sz="2000" dirty="0">
                <a:solidFill>
                  <a:schemeClr val="accent1"/>
                </a:solidFill>
                <a:latin typeface="Elephant" pitchFamily="18" charset="0"/>
              </a:rPr>
              <a:t>             Available Carryover 			</a:t>
            </a:r>
            <a:r>
              <a:rPr lang="en-US" sz="2000" dirty="0" smtClean="0">
                <a:solidFill>
                  <a:schemeClr val="accent1"/>
                </a:solidFill>
                <a:latin typeface="Elephant" pitchFamily="18" charset="0"/>
              </a:rPr>
              <a:t>                  </a:t>
            </a:r>
            <a:r>
              <a:rPr lang="en-US" sz="2000" u="sng" dirty="0" smtClean="0">
                <a:solidFill>
                  <a:schemeClr val="tx1">
                    <a:lumMod val="75000"/>
                    <a:lumOff val="25000"/>
                  </a:schemeClr>
                </a:solidFill>
                <a:latin typeface="Elephant" pitchFamily="18" charset="0"/>
              </a:rPr>
              <a:t> </a:t>
            </a:r>
            <a:r>
              <a:rPr lang="en-US" sz="2000" u="sng" dirty="0">
                <a:solidFill>
                  <a:schemeClr val="tx1">
                    <a:lumMod val="75000"/>
                    <a:lumOff val="25000"/>
                  </a:schemeClr>
                </a:solidFill>
                <a:latin typeface="Elephant" pitchFamily="18" charset="0"/>
              </a:rPr>
              <a:t>+ 0 </a:t>
            </a:r>
          </a:p>
          <a:p>
            <a:r>
              <a:rPr lang="en-US" sz="2000" b="1" dirty="0">
                <a:solidFill>
                  <a:schemeClr val="accent1"/>
                </a:solidFill>
                <a:latin typeface="Elephant" pitchFamily="18" charset="0"/>
              </a:rPr>
              <a:t>             </a:t>
            </a:r>
            <a:r>
              <a:rPr lang="en-US" sz="2000" b="1" dirty="0">
                <a:solidFill>
                  <a:schemeClr val="tx2"/>
                </a:solidFill>
                <a:latin typeface="Elephant" pitchFamily="18" charset="0"/>
              </a:rPr>
              <a:t>TAX LEVY LIMIT =                                </a:t>
            </a:r>
            <a:r>
              <a:rPr lang="en-US" sz="2000" b="1" dirty="0" smtClean="0">
                <a:solidFill>
                  <a:schemeClr val="tx2"/>
                </a:solidFill>
                <a:latin typeface="Elephant" pitchFamily="18" charset="0"/>
              </a:rPr>
              <a:t>10,563,952 </a:t>
            </a:r>
            <a:endParaRPr lang="en-US" sz="2000" dirty="0">
              <a:solidFill>
                <a:schemeClr val="tx2"/>
              </a:solidFill>
              <a:latin typeface="Elephant" pitchFamily="18" charset="0"/>
            </a:endParaRPr>
          </a:p>
        </p:txBody>
      </p:sp>
    </p:spTree>
    <p:extLst>
      <p:ext uri="{BB962C8B-B14F-4D97-AF65-F5344CB8AC3E}">
        <p14:creationId xmlns:p14="http://schemas.microsoft.com/office/powerpoint/2010/main" val="20000181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533400" y="346828"/>
            <a:ext cx="8153400" cy="2362200"/>
          </a:xfrm>
        </p:spPr>
        <p:txBody>
          <a:bodyPr>
            <a:noAutofit/>
          </a:bodyPr>
          <a:lstStyle/>
          <a:p>
            <a:pPr algn="ctr"/>
            <a:r>
              <a:rPr lang="en-US" sz="5400" b="1" i="1" dirty="0">
                <a:solidFill>
                  <a:schemeClr val="accent2"/>
                </a:solidFill>
                <a:latin typeface="Elephant" pitchFamily="18" charset="0"/>
              </a:rPr>
              <a:t>Budget</a:t>
            </a:r>
            <a:r>
              <a:rPr lang="en-US" sz="5400" b="1" dirty="0">
                <a:solidFill>
                  <a:schemeClr val="accent2"/>
                </a:solidFill>
                <a:latin typeface="Elephant" pitchFamily="18" charset="0"/>
              </a:rPr>
              <a:t> </a:t>
            </a:r>
            <a:r>
              <a:rPr lang="en-US" sz="5400" b="1" i="1" dirty="0">
                <a:solidFill>
                  <a:schemeClr val="accent2"/>
                </a:solidFill>
                <a:latin typeface="Elephant" pitchFamily="18" charset="0"/>
              </a:rPr>
              <a:t>Work Session #1</a:t>
            </a:r>
            <a:br>
              <a:rPr lang="en-US" sz="5400" b="1" i="1" dirty="0">
                <a:solidFill>
                  <a:schemeClr val="accent2"/>
                </a:solidFill>
                <a:latin typeface="Elephant" pitchFamily="18" charset="0"/>
              </a:rPr>
            </a:br>
            <a:r>
              <a:rPr lang="en-US" sz="5400" b="1" dirty="0">
                <a:latin typeface="Elephant" pitchFamily="18" charset="0"/>
              </a:rPr>
              <a:t> </a:t>
            </a:r>
          </a:p>
        </p:txBody>
      </p:sp>
      <p:sp>
        <p:nvSpPr>
          <p:cNvPr id="16387" name="Rectangle 3"/>
          <p:cNvSpPr>
            <a:spLocks noGrp="1" noChangeArrowheads="1"/>
          </p:cNvSpPr>
          <p:nvPr>
            <p:ph type="subTitle" idx="1"/>
          </p:nvPr>
        </p:nvSpPr>
        <p:spPr>
          <a:xfrm>
            <a:off x="838200" y="2209800"/>
            <a:ext cx="7543800" cy="990600"/>
          </a:xfrm>
        </p:spPr>
        <p:txBody>
          <a:bodyPr>
            <a:normAutofit/>
          </a:bodyPr>
          <a:lstStyle/>
          <a:p>
            <a:r>
              <a:rPr lang="en-US" sz="3600" b="1" i="1" dirty="0">
                <a:latin typeface="Albertus Extra Bold" pitchFamily="34" charset="0"/>
              </a:rPr>
              <a:t>	</a:t>
            </a:r>
            <a:r>
              <a:rPr lang="en-US" sz="4000" i="1" dirty="0">
                <a:solidFill>
                  <a:schemeClr val="accent1"/>
                </a:solidFill>
                <a:latin typeface="Elephant" pitchFamily="18" charset="0"/>
              </a:rPr>
              <a:t>Part I - General Support</a:t>
            </a:r>
          </a:p>
        </p:txBody>
      </p:sp>
      <p:sp>
        <p:nvSpPr>
          <p:cNvPr id="16388" name="Rectangle 4"/>
          <p:cNvSpPr>
            <a:spLocks noChangeArrowheads="1"/>
          </p:cNvSpPr>
          <p:nvPr/>
        </p:nvSpPr>
        <p:spPr bwMode="auto">
          <a:xfrm>
            <a:off x="-42421" y="3200400"/>
            <a:ext cx="8763000" cy="3416320"/>
          </a:xfrm>
          <a:prstGeom prst="rect">
            <a:avLst/>
          </a:prstGeom>
          <a:noFill/>
          <a:ln w="9525">
            <a:noFill/>
            <a:miter lim="800000"/>
            <a:headEnd/>
            <a:tailEnd/>
          </a:ln>
          <a:effectLst/>
        </p:spPr>
        <p:txBody>
          <a:bodyPr wrap="square">
            <a:spAutoFit/>
          </a:bodyPr>
          <a:lstStyle/>
          <a:p>
            <a:pPr algn="ctr" eaLnBrk="1" hangingPunct="1"/>
            <a:r>
              <a:rPr lang="en-US" sz="3600" dirty="0">
                <a:solidFill>
                  <a:schemeClr val="tx1">
                    <a:lumMod val="75000"/>
                    <a:lumOff val="25000"/>
                  </a:schemeClr>
                </a:solidFill>
                <a:latin typeface="Elephant" pitchFamily="18" charset="0"/>
              </a:rPr>
              <a:t>Operations &amp; Maintenance</a:t>
            </a:r>
          </a:p>
          <a:p>
            <a:pPr algn="ctr" eaLnBrk="1" hangingPunct="1"/>
            <a:r>
              <a:rPr lang="en-US" sz="3600" dirty="0">
                <a:solidFill>
                  <a:schemeClr val="tx1">
                    <a:lumMod val="75000"/>
                    <a:lumOff val="25000"/>
                  </a:schemeClr>
                </a:solidFill>
                <a:latin typeface="Elephant" pitchFamily="18" charset="0"/>
              </a:rPr>
              <a:t>Board of Education</a:t>
            </a:r>
          </a:p>
          <a:p>
            <a:pPr algn="ctr" eaLnBrk="1" hangingPunct="1"/>
            <a:r>
              <a:rPr lang="en-US" sz="3600" dirty="0">
                <a:solidFill>
                  <a:schemeClr val="tx1">
                    <a:lumMod val="75000"/>
                    <a:lumOff val="25000"/>
                  </a:schemeClr>
                </a:solidFill>
                <a:latin typeface="Elephant" pitchFamily="18" charset="0"/>
              </a:rPr>
              <a:t>Central Administration</a:t>
            </a:r>
          </a:p>
          <a:p>
            <a:pPr algn="ctr" eaLnBrk="1" hangingPunct="1"/>
            <a:r>
              <a:rPr lang="en-US" sz="3600" dirty="0">
                <a:solidFill>
                  <a:schemeClr val="tx1">
                    <a:lumMod val="75000"/>
                    <a:lumOff val="25000"/>
                  </a:schemeClr>
                </a:solidFill>
                <a:latin typeface="Elephant" pitchFamily="18" charset="0"/>
              </a:rPr>
              <a:t>Finance – Auditing, Tax Collection</a:t>
            </a:r>
          </a:p>
          <a:p>
            <a:pPr algn="ctr" eaLnBrk="1" hangingPunct="1"/>
            <a:r>
              <a:rPr lang="en-US" sz="3600" dirty="0">
                <a:solidFill>
                  <a:schemeClr val="tx1">
                    <a:lumMod val="75000"/>
                    <a:lumOff val="25000"/>
                  </a:schemeClr>
                </a:solidFill>
                <a:latin typeface="Elephant" pitchFamily="18" charset="0"/>
              </a:rPr>
              <a:t>Staff – Legal, Personnel</a:t>
            </a:r>
          </a:p>
          <a:p>
            <a:pPr algn="ctr" eaLnBrk="1" hangingPunct="1"/>
            <a:r>
              <a:rPr lang="en-US" sz="3600" dirty="0">
                <a:solidFill>
                  <a:schemeClr val="tx1">
                    <a:lumMod val="75000"/>
                    <a:lumOff val="25000"/>
                  </a:schemeClr>
                </a:solidFill>
                <a:latin typeface="Elephant" pitchFamily="18" charset="0"/>
              </a:rPr>
              <a:t>Special Items - Insurance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7772400" cy="1066800"/>
          </a:xfrm>
        </p:spPr>
        <p:txBody>
          <a:bodyPr>
            <a:noAutofit/>
          </a:bodyPr>
          <a:lstStyle/>
          <a:p>
            <a:pPr algn="ctr"/>
            <a:r>
              <a:rPr lang="en-US" sz="5400" b="1" dirty="0" smtClean="0">
                <a:solidFill>
                  <a:schemeClr val="accent2"/>
                </a:solidFill>
                <a:latin typeface="Elephant" pitchFamily="18" charset="0"/>
              </a:rPr>
              <a:t>Maximum Allowable Levy</a:t>
            </a:r>
            <a:endParaRPr lang="en-US" sz="5400" dirty="0">
              <a:solidFill>
                <a:schemeClr val="accent2"/>
              </a:solidFill>
              <a:latin typeface="Elephant" pitchFamily="18" charset="0"/>
            </a:endParaRPr>
          </a:p>
        </p:txBody>
      </p:sp>
      <p:sp>
        <p:nvSpPr>
          <p:cNvPr id="3" name="Content Placeholder 2"/>
          <p:cNvSpPr>
            <a:spLocks noGrp="1"/>
          </p:cNvSpPr>
          <p:nvPr>
            <p:ph idx="1"/>
          </p:nvPr>
        </p:nvSpPr>
        <p:spPr>
          <a:xfrm>
            <a:off x="1066800" y="2438400"/>
            <a:ext cx="7498080" cy="4191000"/>
          </a:xfrm>
        </p:spPr>
        <p:txBody>
          <a:bodyPr>
            <a:normAutofit/>
          </a:bodyPr>
          <a:lstStyle/>
          <a:p>
            <a:pPr algn="ctr">
              <a:buNone/>
            </a:pPr>
            <a:r>
              <a:rPr lang="en-US" sz="3200" dirty="0" smtClean="0">
                <a:solidFill>
                  <a:schemeClr val="tx1">
                    <a:lumMod val="65000"/>
                    <a:lumOff val="35000"/>
                  </a:schemeClr>
                </a:solidFill>
                <a:latin typeface="Elephant" pitchFamily="18" charset="0"/>
              </a:rPr>
              <a:t>“Tax Levy Limit”</a:t>
            </a:r>
          </a:p>
          <a:p>
            <a:pPr algn="ctr">
              <a:buNone/>
            </a:pPr>
            <a:r>
              <a:rPr lang="en-US" sz="3200" dirty="0" smtClean="0">
                <a:solidFill>
                  <a:schemeClr val="tx1">
                    <a:lumMod val="65000"/>
                    <a:lumOff val="35000"/>
                  </a:schemeClr>
                </a:solidFill>
                <a:latin typeface="Elephant" pitchFamily="18" charset="0"/>
              </a:rPr>
              <a:t>+</a:t>
            </a:r>
          </a:p>
          <a:p>
            <a:pPr algn="ctr">
              <a:buNone/>
            </a:pPr>
            <a:r>
              <a:rPr lang="en-US" sz="3200" dirty="0" smtClean="0">
                <a:solidFill>
                  <a:schemeClr val="tx1">
                    <a:lumMod val="65000"/>
                    <a:lumOff val="35000"/>
                  </a:schemeClr>
                </a:solidFill>
                <a:latin typeface="Elephant" pitchFamily="18" charset="0"/>
              </a:rPr>
              <a:t>Dollars attributable to exemptions</a:t>
            </a:r>
          </a:p>
          <a:p>
            <a:pPr algn="ctr">
              <a:buNone/>
            </a:pPr>
            <a:r>
              <a:rPr lang="en-US" sz="3200" dirty="0" smtClean="0">
                <a:solidFill>
                  <a:schemeClr val="tx1">
                    <a:lumMod val="65000"/>
                    <a:lumOff val="35000"/>
                  </a:schemeClr>
                </a:solidFill>
                <a:latin typeface="Elephant" pitchFamily="18" charset="0"/>
              </a:rPr>
              <a:t>=</a:t>
            </a:r>
          </a:p>
          <a:p>
            <a:pPr algn="ctr">
              <a:buNone/>
            </a:pPr>
            <a:r>
              <a:rPr lang="en-US" sz="3200" dirty="0" smtClean="0">
                <a:solidFill>
                  <a:schemeClr val="tx1">
                    <a:lumMod val="65000"/>
                    <a:lumOff val="35000"/>
                  </a:schemeClr>
                </a:solidFill>
                <a:latin typeface="Elephant" pitchFamily="18" charset="0"/>
              </a:rPr>
              <a:t>Maximum Allowable Tax Levy</a:t>
            </a:r>
          </a:p>
          <a:p>
            <a:pPr algn="ctr">
              <a:buNone/>
            </a:pPr>
            <a:r>
              <a:rPr lang="en-US" sz="3200" dirty="0" smtClean="0">
                <a:solidFill>
                  <a:schemeClr val="tx1">
                    <a:lumMod val="65000"/>
                    <a:lumOff val="35000"/>
                  </a:schemeClr>
                </a:solidFill>
                <a:latin typeface="Elephant" pitchFamily="18" charset="0"/>
              </a:rPr>
              <a:t>(with a simple majority vote)</a:t>
            </a:r>
            <a:endParaRPr lang="en-US" sz="3200" dirty="0">
              <a:solidFill>
                <a:schemeClr val="tx1">
                  <a:lumMod val="65000"/>
                  <a:lumOff val="35000"/>
                </a:schemeClr>
              </a:solidFill>
              <a:latin typeface="Elephant" pitchFamily="18" charset="0"/>
            </a:endParaRPr>
          </a:p>
        </p:txBody>
      </p:sp>
    </p:spTree>
    <p:extLst>
      <p:ext uri="{BB962C8B-B14F-4D97-AF65-F5344CB8AC3E}">
        <p14:creationId xmlns:p14="http://schemas.microsoft.com/office/powerpoint/2010/main" val="3254016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ctr"/>
            <a:r>
              <a:rPr lang="en-US" sz="5400" b="1" dirty="0" smtClean="0">
                <a:solidFill>
                  <a:schemeClr val="accent2"/>
                </a:solidFill>
                <a:latin typeface="Elephant" pitchFamily="18" charset="0"/>
              </a:rPr>
              <a:t>Exemptions</a:t>
            </a:r>
            <a:endParaRPr lang="en-US" sz="5400" b="1" dirty="0">
              <a:solidFill>
                <a:schemeClr val="accent2"/>
              </a:solidFill>
              <a:latin typeface="Elephant" pitchFamily="18" charset="0"/>
            </a:endParaRPr>
          </a:p>
        </p:txBody>
      </p:sp>
      <p:sp>
        <p:nvSpPr>
          <p:cNvPr id="3" name="Content Placeholder 2"/>
          <p:cNvSpPr>
            <a:spLocks noGrp="1"/>
          </p:cNvSpPr>
          <p:nvPr>
            <p:ph idx="1"/>
          </p:nvPr>
        </p:nvSpPr>
        <p:spPr>
          <a:xfrm>
            <a:off x="457200" y="1143000"/>
            <a:ext cx="8229600" cy="5388008"/>
          </a:xfrm>
        </p:spPr>
        <p:txBody>
          <a:bodyPr>
            <a:noAutofit/>
          </a:bodyPr>
          <a:lstStyle/>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Capital Tax Levy – Tax levy necessary to support capital local expenditures</a:t>
            </a:r>
          </a:p>
          <a:p>
            <a:pPr lvl="1">
              <a:buFont typeface="Elephant" panose="02020904090505020303" pitchFamily="18" charset="0"/>
              <a:buChar char="*"/>
            </a:pPr>
            <a:r>
              <a:rPr lang="en-US" sz="3200" dirty="0" smtClean="0">
                <a:solidFill>
                  <a:schemeClr val="tx1">
                    <a:lumMod val="65000"/>
                    <a:lumOff val="35000"/>
                  </a:schemeClr>
                </a:solidFill>
                <a:latin typeface="Elephant" pitchFamily="18" charset="0"/>
              </a:rPr>
              <a:t>Capital Local Expenditures – Tax levy associated with budgeted expenditures including debt service and lease expenditures</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Court Orders/Judgments – arising out of tort actions</a:t>
            </a:r>
          </a:p>
          <a:p>
            <a:pPr>
              <a:buFont typeface="Elephant" panose="02020904090505020303" pitchFamily="18" charset="0"/>
              <a:buChar char="*"/>
            </a:pPr>
            <a:r>
              <a:rPr lang="en-US" sz="3200" dirty="0" smtClean="0">
                <a:solidFill>
                  <a:schemeClr val="tx1">
                    <a:lumMod val="65000"/>
                    <a:lumOff val="35000"/>
                  </a:schemeClr>
                </a:solidFill>
                <a:latin typeface="Elephant" pitchFamily="18" charset="0"/>
              </a:rPr>
              <a:t>Pension Costs – applies only to contribution rates that increased more than 2% over prior year</a:t>
            </a:r>
            <a:endParaRPr lang="en-US" sz="3200" dirty="0">
              <a:solidFill>
                <a:schemeClr val="tx1">
                  <a:lumMod val="65000"/>
                  <a:lumOff val="35000"/>
                </a:schemeClr>
              </a:solidFill>
              <a:latin typeface="Elephant" pitchFamily="18" charset="0"/>
            </a:endParaRPr>
          </a:p>
        </p:txBody>
      </p:sp>
    </p:spTree>
    <p:extLst>
      <p:ext uri="{BB962C8B-B14F-4D97-AF65-F5344CB8AC3E}">
        <p14:creationId xmlns:p14="http://schemas.microsoft.com/office/powerpoint/2010/main" val="40256143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67494"/>
            <a:ext cx="8001000" cy="1399032"/>
          </a:xfrm>
        </p:spPr>
        <p:txBody>
          <a:bodyPr>
            <a:noAutofit/>
          </a:bodyPr>
          <a:lstStyle/>
          <a:p>
            <a:pPr algn="ctr"/>
            <a:r>
              <a:rPr lang="en-US" sz="5400" b="1" dirty="0" smtClean="0">
                <a:solidFill>
                  <a:schemeClr val="accent2"/>
                </a:solidFill>
                <a:latin typeface="Elephant" panose="02020904090505020303" pitchFamily="18" charset="0"/>
              </a:rPr>
              <a:t>Contribution Rates for 2016</a:t>
            </a:r>
            <a:endParaRPr lang="en-US" sz="5400" dirty="0">
              <a:solidFill>
                <a:schemeClr val="accent2"/>
              </a:solidFill>
              <a:latin typeface="Elephant" panose="02020904090505020303" pitchFamily="18" charset="0"/>
            </a:endParaRPr>
          </a:p>
        </p:txBody>
      </p:sp>
      <p:sp>
        <p:nvSpPr>
          <p:cNvPr id="3" name="Rectangle 2"/>
          <p:cNvSpPr/>
          <p:nvPr/>
        </p:nvSpPr>
        <p:spPr>
          <a:xfrm>
            <a:off x="114300" y="2133600"/>
            <a:ext cx="8953500" cy="3662541"/>
          </a:xfrm>
          <a:prstGeom prst="rect">
            <a:avLst/>
          </a:prstGeom>
        </p:spPr>
        <p:txBody>
          <a:bodyPr wrap="square">
            <a:spAutoFit/>
          </a:bodyPr>
          <a:lstStyle/>
          <a:p>
            <a:endParaRPr lang="en-US" dirty="0" smtClean="0"/>
          </a:p>
          <a:p>
            <a:r>
              <a:rPr lang="en-US" sz="3000" dirty="0" smtClean="0"/>
              <a:t> </a:t>
            </a:r>
            <a:r>
              <a:rPr lang="en-US" sz="2000" b="1" dirty="0" smtClean="0">
                <a:solidFill>
                  <a:schemeClr val="accent2">
                    <a:lumMod val="75000"/>
                  </a:schemeClr>
                </a:solidFill>
                <a:latin typeface="Elephant" panose="02020904090505020303" pitchFamily="18" charset="0"/>
              </a:rPr>
              <a:t>Retirement 	 2015 Bill	 2016 Bill 	Difference	Excludable </a:t>
            </a:r>
          </a:p>
          <a:p>
            <a:pPr algn="ctr"/>
            <a:r>
              <a:rPr lang="en-US" sz="2000" b="1" dirty="0" smtClean="0">
                <a:solidFill>
                  <a:schemeClr val="accent2">
                    <a:lumMod val="75000"/>
                  </a:schemeClr>
                </a:solidFill>
                <a:latin typeface="Elephant" panose="02020904090505020303" pitchFamily="18" charset="0"/>
              </a:rPr>
              <a:t>System								Portion </a:t>
            </a:r>
            <a:r>
              <a:rPr lang="en-US" sz="2000" b="1" dirty="0" smtClean="0">
                <a:solidFill>
                  <a:schemeClr val="accent1">
                    <a:lumMod val="75000"/>
                  </a:schemeClr>
                </a:solidFill>
                <a:latin typeface="Elephant" panose="02020904090505020303" pitchFamily="18" charset="0"/>
              </a:rPr>
              <a:t>	</a:t>
            </a:r>
          </a:p>
          <a:p>
            <a:endParaRPr lang="de-DE" sz="2400" dirty="0" smtClean="0"/>
          </a:p>
          <a:p>
            <a:r>
              <a:rPr lang="de-DE" sz="2400" dirty="0" smtClean="0">
                <a:solidFill>
                  <a:schemeClr val="tx1">
                    <a:lumMod val="65000"/>
                    <a:lumOff val="35000"/>
                  </a:schemeClr>
                </a:solidFill>
                <a:latin typeface="Elephant" panose="02020904090505020303" pitchFamily="18" charset="0"/>
              </a:rPr>
              <a:t>ERS (Dec) 	18.20% 	15.50%	-2.70% 	0.00% 	</a:t>
            </a:r>
          </a:p>
          <a:p>
            <a:endParaRPr lang="en-US" sz="2400" dirty="0" smtClean="0">
              <a:solidFill>
                <a:schemeClr val="tx1">
                  <a:lumMod val="65000"/>
                  <a:lumOff val="35000"/>
                </a:schemeClr>
              </a:solidFill>
              <a:latin typeface="Elephant" panose="02020904090505020303" pitchFamily="18" charset="0"/>
            </a:endParaRPr>
          </a:p>
          <a:p>
            <a:r>
              <a:rPr lang="en-US" sz="2400" dirty="0" smtClean="0">
                <a:solidFill>
                  <a:schemeClr val="tx1">
                    <a:lumMod val="65000"/>
                    <a:lumOff val="35000"/>
                  </a:schemeClr>
                </a:solidFill>
                <a:latin typeface="Elephant" panose="02020904090505020303" pitchFamily="18" charset="0"/>
              </a:rPr>
              <a:t>TRS (Fall) 	13.26% 	11.72% 	-1.54%	0.00%</a:t>
            </a:r>
            <a:r>
              <a:rPr lang="en-US" sz="2400" dirty="0" smtClean="0"/>
              <a:t>	</a:t>
            </a:r>
          </a:p>
        </p:txBody>
      </p:sp>
    </p:spTree>
    <p:extLst>
      <p:ext uri="{BB962C8B-B14F-4D97-AF65-F5344CB8AC3E}">
        <p14:creationId xmlns:p14="http://schemas.microsoft.com/office/powerpoint/2010/main" val="17115099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269" y="17640"/>
            <a:ext cx="9144000" cy="914400"/>
          </a:xfrm>
        </p:spPr>
        <p:txBody>
          <a:bodyPr>
            <a:noAutofit/>
          </a:bodyPr>
          <a:lstStyle/>
          <a:p>
            <a:r>
              <a:rPr lang="en-US" sz="5100" b="1" dirty="0" smtClean="0">
                <a:solidFill>
                  <a:schemeClr val="accent2"/>
                </a:solidFill>
                <a:latin typeface="Elephant" pitchFamily="18" charset="0"/>
              </a:rPr>
              <a:t>Maximum Allowable Levy </a:t>
            </a:r>
            <a:endParaRPr lang="en-US" sz="5100" b="1" dirty="0">
              <a:solidFill>
                <a:schemeClr val="accent2"/>
              </a:solidFill>
              <a:latin typeface="Elephant" pitchFamily="18" charset="0"/>
            </a:endParaRPr>
          </a:p>
        </p:txBody>
      </p:sp>
      <p:sp>
        <p:nvSpPr>
          <p:cNvPr id="3" name="Rectangle 2"/>
          <p:cNvSpPr/>
          <p:nvPr/>
        </p:nvSpPr>
        <p:spPr>
          <a:xfrm>
            <a:off x="76200" y="762000"/>
            <a:ext cx="8534400" cy="5909310"/>
          </a:xfrm>
          <a:prstGeom prst="rect">
            <a:avLst/>
          </a:prstGeom>
        </p:spPr>
        <p:txBody>
          <a:bodyPr wrap="square">
            <a:spAutoFit/>
          </a:bodyPr>
          <a:lstStyle/>
          <a:p>
            <a:r>
              <a:rPr lang="en-US" dirty="0"/>
              <a:t>				</a:t>
            </a:r>
            <a:r>
              <a:rPr lang="en-US" dirty="0">
                <a:solidFill>
                  <a:schemeClr val="accent1"/>
                </a:solidFill>
              </a:rPr>
              <a:t>   </a:t>
            </a:r>
            <a:r>
              <a:rPr lang="en-US" u="sng" dirty="0" smtClean="0">
                <a:solidFill>
                  <a:schemeClr val="accent1"/>
                </a:solidFill>
                <a:latin typeface="Elephant" panose="02020904090505020303" pitchFamily="18" charset="0"/>
              </a:rPr>
              <a:t>2015-16</a:t>
            </a:r>
            <a:r>
              <a:rPr lang="en-US" u="sng" dirty="0">
                <a:solidFill>
                  <a:schemeClr val="accent1"/>
                </a:solidFill>
                <a:latin typeface="Elephant" panose="02020904090505020303" pitchFamily="18" charset="0"/>
              </a:rPr>
              <a:t>	</a:t>
            </a:r>
            <a:r>
              <a:rPr lang="en-US" u="sng" dirty="0" smtClean="0">
                <a:solidFill>
                  <a:schemeClr val="accent1"/>
                </a:solidFill>
                <a:latin typeface="Elephant" panose="02020904090505020303" pitchFamily="18" charset="0"/>
              </a:rPr>
              <a:t>                       2016-17</a:t>
            </a:r>
            <a:endParaRPr lang="en-US" u="sng" dirty="0">
              <a:solidFill>
                <a:schemeClr val="accent1"/>
              </a:solidFill>
              <a:latin typeface="Elephant" panose="02020904090505020303" pitchFamily="18" charset="0"/>
            </a:endParaRPr>
          </a:p>
          <a:p>
            <a:endParaRPr lang="en-US" dirty="0">
              <a:solidFill>
                <a:schemeClr val="accent1"/>
              </a:solidFill>
              <a:latin typeface="Elephant" pitchFamily="18" charset="0"/>
            </a:endParaRPr>
          </a:p>
          <a:p>
            <a:r>
              <a:rPr lang="en-US" dirty="0">
                <a:solidFill>
                  <a:schemeClr val="accent1"/>
                </a:solidFill>
                <a:latin typeface="Elephant" pitchFamily="18" charset="0"/>
              </a:rPr>
              <a:t>Prior year tax levy </a:t>
            </a:r>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11,141,944 </a:t>
            </a:r>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11,330,364</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Tax base growth factor</a:t>
            </a:r>
            <a:r>
              <a:rPr lang="en-US" dirty="0">
                <a:latin typeface="Elephant" pitchFamily="18" charset="0"/>
              </a:rPr>
              <a:t>		</a:t>
            </a:r>
            <a:r>
              <a:rPr lang="en-US" u="sng" dirty="0">
                <a:solidFill>
                  <a:schemeClr val="tx1">
                    <a:lumMod val="75000"/>
                    <a:lumOff val="25000"/>
                  </a:schemeClr>
                </a:solidFill>
                <a:latin typeface="Elephant" pitchFamily="18" charset="0"/>
              </a:rPr>
              <a:t>  </a:t>
            </a:r>
            <a:r>
              <a:rPr lang="en-US" u="sng" dirty="0" smtClean="0">
                <a:solidFill>
                  <a:schemeClr val="tx1">
                    <a:lumMod val="75000"/>
                    <a:lumOff val="25000"/>
                  </a:schemeClr>
                </a:solidFill>
                <a:latin typeface="Elephant" pitchFamily="18" charset="0"/>
              </a:rPr>
              <a:t>          x 1.00</a:t>
            </a:r>
            <a:r>
              <a:rPr lang="en-US" u="sng" dirty="0">
                <a:latin typeface="Elephant" pitchFamily="18" charset="0"/>
              </a:rPr>
              <a:t>	 	   </a:t>
            </a:r>
            <a:r>
              <a:rPr lang="en-US" u="sng" dirty="0" smtClean="0">
                <a:latin typeface="Elephant" pitchFamily="18" charset="0"/>
              </a:rPr>
              <a:t>      </a:t>
            </a:r>
            <a:r>
              <a:rPr lang="en-US" u="sng" dirty="0" smtClean="0">
                <a:solidFill>
                  <a:schemeClr val="tx1">
                    <a:lumMod val="75000"/>
                    <a:lumOff val="25000"/>
                  </a:schemeClr>
                </a:solidFill>
                <a:latin typeface="Elephant" pitchFamily="18" charset="0"/>
              </a:rPr>
              <a:t>x1.0051</a:t>
            </a:r>
            <a:endParaRPr lang="en-US" u="sng" dirty="0">
              <a:solidFill>
                <a:schemeClr val="tx1">
                  <a:lumMod val="75000"/>
                  <a:lumOff val="25000"/>
                </a:schemeClr>
              </a:solidFill>
              <a:latin typeface="Elephant" pitchFamily="18" charset="0"/>
            </a:endParaRPr>
          </a:p>
          <a:p>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11,141,944</a:t>
            </a:r>
            <a:r>
              <a:rPr lang="en-US" dirty="0" smtClean="0">
                <a:latin typeface="Elephant" pitchFamily="18" charset="0"/>
              </a:rPr>
              <a:t>  </a:t>
            </a:r>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11,388,149</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Prior year PILOT</a:t>
            </a:r>
            <a:r>
              <a:rPr lang="en-US" dirty="0">
                <a:latin typeface="Elephant" pitchFamily="18" charset="0"/>
              </a:rPr>
              <a:t> 		</a:t>
            </a:r>
            <a:r>
              <a:rPr lang="en-US" u="sng" dirty="0" smtClean="0">
                <a:latin typeface="Elephant" pitchFamily="18" charset="0"/>
              </a:rPr>
              <a:t>    </a:t>
            </a:r>
            <a:r>
              <a:rPr lang="en-US" u="sng" dirty="0">
                <a:solidFill>
                  <a:schemeClr val="tx1">
                    <a:lumMod val="75000"/>
                    <a:lumOff val="25000"/>
                  </a:schemeClr>
                </a:solidFill>
                <a:latin typeface="Elephant" pitchFamily="18" charset="0"/>
              </a:rPr>
              <a:t>+</a:t>
            </a:r>
            <a:r>
              <a:rPr lang="en-US" u="sng" dirty="0" smtClean="0">
                <a:solidFill>
                  <a:schemeClr val="tx1">
                    <a:lumMod val="75000"/>
                    <a:lumOff val="25000"/>
                  </a:schemeClr>
                </a:solidFill>
                <a:latin typeface="Elephant" pitchFamily="18" charset="0"/>
              </a:rPr>
              <a:t>341,375 </a:t>
            </a:r>
            <a:r>
              <a:rPr lang="en-US" u="sng" dirty="0">
                <a:latin typeface="Elephant" pitchFamily="18" charset="0"/>
              </a:rPr>
              <a:t>		  </a:t>
            </a:r>
            <a:r>
              <a:rPr lang="en-US" u="sng" dirty="0" smtClean="0">
                <a:latin typeface="Elephant" pitchFamily="18" charset="0"/>
              </a:rPr>
              <a:t>  </a:t>
            </a:r>
            <a:r>
              <a:rPr lang="en-US" u="sng" dirty="0">
                <a:solidFill>
                  <a:schemeClr val="tx1">
                    <a:lumMod val="75000"/>
                    <a:lumOff val="25000"/>
                  </a:schemeClr>
                </a:solidFill>
                <a:latin typeface="Elephant" pitchFamily="18" charset="0"/>
              </a:rPr>
              <a:t>+</a:t>
            </a:r>
            <a:r>
              <a:rPr lang="en-US" u="sng" dirty="0" smtClean="0">
                <a:solidFill>
                  <a:schemeClr val="tx1">
                    <a:lumMod val="75000"/>
                    <a:lumOff val="25000"/>
                  </a:schemeClr>
                </a:solidFill>
                <a:latin typeface="Elephant" pitchFamily="18" charset="0"/>
              </a:rPr>
              <a:t>344,565</a:t>
            </a:r>
            <a:endParaRPr lang="en-US" u="sng" dirty="0">
              <a:solidFill>
                <a:schemeClr val="tx1">
                  <a:lumMod val="75000"/>
                  <a:lumOff val="25000"/>
                </a:schemeClr>
              </a:solidFill>
              <a:latin typeface="Elephant" pitchFamily="18" charset="0"/>
            </a:endParaRPr>
          </a:p>
          <a:p>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11,483,319 </a:t>
            </a:r>
            <a:r>
              <a:rPr lang="en-US" dirty="0">
                <a:latin typeface="Elephant" pitchFamily="18" charset="0"/>
              </a:rPr>
              <a:t>		</a:t>
            </a:r>
            <a:r>
              <a:rPr lang="en-US" dirty="0">
                <a:solidFill>
                  <a:schemeClr val="tx1">
                    <a:lumMod val="75000"/>
                    <a:lumOff val="25000"/>
                  </a:schemeClr>
                </a:solidFill>
                <a:latin typeface="Elephant" pitchFamily="18" charset="0"/>
              </a:rPr>
              <a:t> </a:t>
            </a:r>
            <a:r>
              <a:rPr lang="en-US" dirty="0" smtClean="0">
                <a:solidFill>
                  <a:schemeClr val="tx1">
                    <a:lumMod val="75000"/>
                    <a:lumOff val="25000"/>
                  </a:schemeClr>
                </a:solidFill>
                <a:latin typeface="Elephant" pitchFamily="18" charset="0"/>
              </a:rPr>
              <a:t> 11,732,714</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Prior year exemptions </a:t>
            </a:r>
          </a:p>
          <a:p>
            <a:r>
              <a:rPr lang="en-US" dirty="0">
                <a:solidFill>
                  <a:schemeClr val="accent1"/>
                </a:solidFill>
                <a:latin typeface="Elephant" pitchFamily="18" charset="0"/>
              </a:rPr>
              <a:t>(capital levy, court orders)            </a:t>
            </a:r>
            <a:r>
              <a:rPr lang="en-US" dirty="0" smtClean="0">
                <a:solidFill>
                  <a:schemeClr val="accent1"/>
                </a:solidFill>
                <a:latin typeface="Elephant" pitchFamily="18" charset="0"/>
              </a:rPr>
              <a:t>      </a:t>
            </a:r>
            <a:r>
              <a:rPr lang="en-US" u="sng" dirty="0">
                <a:solidFill>
                  <a:schemeClr val="tx1">
                    <a:lumMod val="75000"/>
                    <a:lumOff val="25000"/>
                  </a:schemeClr>
                </a:solidFill>
                <a:latin typeface="Elephant" pitchFamily="18" charset="0"/>
              </a:rPr>
              <a:t>-</a:t>
            </a:r>
            <a:r>
              <a:rPr lang="en-US" u="sng" dirty="0" smtClean="0">
                <a:solidFill>
                  <a:schemeClr val="tx1">
                    <a:lumMod val="75000"/>
                    <a:lumOff val="25000"/>
                  </a:schemeClr>
                </a:solidFill>
                <a:latin typeface="Elephant" pitchFamily="18" charset="0"/>
              </a:rPr>
              <a:t>814,798</a:t>
            </a:r>
            <a:r>
              <a:rPr lang="en-US" u="sng" dirty="0">
                <a:latin typeface="Elephant" pitchFamily="18" charset="0"/>
              </a:rPr>
              <a:t>		</a:t>
            </a:r>
            <a:r>
              <a:rPr lang="en-US" u="sng" dirty="0">
                <a:solidFill>
                  <a:schemeClr val="tx1">
                    <a:lumMod val="75000"/>
                    <a:lumOff val="25000"/>
                  </a:schemeClr>
                </a:solidFill>
                <a:latin typeface="Elephant" pitchFamily="18" charset="0"/>
              </a:rPr>
              <a:t>  </a:t>
            </a:r>
            <a:r>
              <a:rPr lang="en-US" u="sng" dirty="0" smtClean="0">
                <a:solidFill>
                  <a:schemeClr val="tx1">
                    <a:lumMod val="75000"/>
                    <a:lumOff val="25000"/>
                  </a:schemeClr>
                </a:solidFill>
                <a:latin typeface="Elephant" pitchFamily="18" charset="0"/>
              </a:rPr>
              <a:t>   </a:t>
            </a:r>
            <a:r>
              <a:rPr lang="en-US" u="sng" dirty="0">
                <a:solidFill>
                  <a:schemeClr val="tx1">
                    <a:lumMod val="75000"/>
                    <a:lumOff val="25000"/>
                  </a:schemeClr>
                </a:solidFill>
                <a:latin typeface="Elephant" pitchFamily="18" charset="0"/>
              </a:rPr>
              <a:t>-</a:t>
            </a:r>
            <a:r>
              <a:rPr lang="en-US" u="sng" dirty="0" smtClean="0">
                <a:solidFill>
                  <a:schemeClr val="tx1">
                    <a:lumMod val="75000"/>
                    <a:lumOff val="25000"/>
                  </a:schemeClr>
                </a:solidFill>
                <a:latin typeface="Elephant" pitchFamily="18" charset="0"/>
              </a:rPr>
              <a:t>830,904</a:t>
            </a:r>
            <a:endParaRPr lang="en-US" u="sng" dirty="0">
              <a:solidFill>
                <a:schemeClr val="tx1">
                  <a:lumMod val="75000"/>
                  <a:lumOff val="25000"/>
                </a:schemeClr>
              </a:solidFill>
              <a:latin typeface="Elephant" pitchFamily="18" charset="0"/>
            </a:endParaRPr>
          </a:p>
          <a:p>
            <a:r>
              <a:rPr lang="en-US" b="1" dirty="0">
                <a:solidFill>
                  <a:schemeClr val="tx2"/>
                </a:solidFill>
                <a:latin typeface="Elephant" pitchFamily="18" charset="0"/>
              </a:rPr>
              <a:t>Adjusted Prior Year Levy 	</a:t>
            </a:r>
            <a:r>
              <a:rPr lang="en-US" b="1" dirty="0" smtClean="0">
                <a:solidFill>
                  <a:schemeClr val="tx2"/>
                </a:solidFill>
                <a:latin typeface="Elephant" pitchFamily="18" charset="0"/>
              </a:rPr>
              <a:t> 10,668,521 </a:t>
            </a:r>
            <a:r>
              <a:rPr lang="en-US" b="1" dirty="0">
                <a:solidFill>
                  <a:schemeClr val="tx2"/>
                </a:solidFill>
                <a:latin typeface="Elephant" pitchFamily="18" charset="0"/>
              </a:rPr>
              <a:t>		</a:t>
            </a:r>
            <a:r>
              <a:rPr lang="en-US" b="1" dirty="0" smtClean="0">
                <a:solidFill>
                  <a:schemeClr val="tx2"/>
                </a:solidFill>
                <a:latin typeface="Elephant" pitchFamily="18" charset="0"/>
              </a:rPr>
              <a:t> 10,901,810</a:t>
            </a:r>
            <a:endParaRPr lang="en-US" b="1" dirty="0">
              <a:solidFill>
                <a:schemeClr val="tx2"/>
              </a:solidFill>
              <a:latin typeface="Elephant" pitchFamily="18" charset="0"/>
            </a:endParaRPr>
          </a:p>
          <a:p>
            <a:r>
              <a:rPr lang="en-US" dirty="0">
                <a:solidFill>
                  <a:schemeClr val="accent1"/>
                </a:solidFill>
                <a:latin typeface="Elephant" pitchFamily="18" charset="0"/>
              </a:rPr>
              <a:t>Allowable Growth Factor </a:t>
            </a:r>
          </a:p>
          <a:p>
            <a:r>
              <a:rPr lang="en-US" dirty="0">
                <a:solidFill>
                  <a:schemeClr val="accent1"/>
                </a:solidFill>
                <a:latin typeface="Elephant" pitchFamily="18" charset="0"/>
              </a:rPr>
              <a:t>(lesser of CPI or 2%)</a:t>
            </a:r>
            <a:r>
              <a:rPr lang="en-US" dirty="0">
                <a:latin typeface="Elephant" pitchFamily="18" charset="0"/>
              </a:rPr>
              <a:t> 	               </a:t>
            </a:r>
            <a:r>
              <a:rPr lang="en-US" u="sng" dirty="0">
                <a:latin typeface="Elephant" pitchFamily="18" charset="0"/>
              </a:rPr>
              <a:t>     </a:t>
            </a:r>
            <a:r>
              <a:rPr lang="en-US" u="sng" dirty="0" smtClean="0">
                <a:latin typeface="Elephant" pitchFamily="18" charset="0"/>
              </a:rPr>
              <a:t>   </a:t>
            </a:r>
            <a:r>
              <a:rPr lang="en-US" u="sng" dirty="0">
                <a:solidFill>
                  <a:schemeClr val="tx1">
                    <a:lumMod val="75000"/>
                    <a:lumOff val="25000"/>
                  </a:schemeClr>
                </a:solidFill>
                <a:latin typeface="Elephant" pitchFamily="18" charset="0"/>
              </a:rPr>
              <a:t>x </a:t>
            </a:r>
            <a:r>
              <a:rPr lang="en-US" u="sng" dirty="0" smtClean="0">
                <a:solidFill>
                  <a:schemeClr val="tx1">
                    <a:lumMod val="75000"/>
                    <a:lumOff val="25000"/>
                  </a:schemeClr>
                </a:solidFill>
                <a:latin typeface="Elephant" pitchFamily="18" charset="0"/>
              </a:rPr>
              <a:t>1.0162 </a:t>
            </a:r>
            <a:r>
              <a:rPr lang="en-US" u="sng" dirty="0">
                <a:latin typeface="Elephant" pitchFamily="18" charset="0"/>
              </a:rPr>
              <a:t>		</a:t>
            </a:r>
            <a:r>
              <a:rPr lang="en-US" u="sng" dirty="0">
                <a:solidFill>
                  <a:schemeClr val="tx1">
                    <a:lumMod val="75000"/>
                    <a:lumOff val="25000"/>
                  </a:schemeClr>
                </a:solidFill>
                <a:latin typeface="Elephant" pitchFamily="18" charset="0"/>
              </a:rPr>
              <a:t>        </a:t>
            </a:r>
            <a:r>
              <a:rPr lang="en-US" u="sng" dirty="0" smtClean="0">
                <a:solidFill>
                  <a:schemeClr val="tx1">
                    <a:lumMod val="75000"/>
                    <a:lumOff val="25000"/>
                  </a:schemeClr>
                </a:solidFill>
                <a:latin typeface="Elephant" pitchFamily="18" charset="0"/>
              </a:rPr>
              <a:t>x1.0012</a:t>
            </a:r>
            <a:endParaRPr lang="en-US" u="sng" dirty="0">
              <a:solidFill>
                <a:schemeClr val="tx1">
                  <a:lumMod val="75000"/>
                  <a:lumOff val="25000"/>
                </a:schemeClr>
              </a:solidFill>
              <a:latin typeface="Elephant" pitchFamily="18" charset="0"/>
            </a:endParaRPr>
          </a:p>
          <a:p>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10,841,351</a:t>
            </a:r>
            <a:r>
              <a:rPr lang="en-US" dirty="0" smtClean="0">
                <a:latin typeface="Elephant" pitchFamily="18" charset="0"/>
              </a:rPr>
              <a:t> </a:t>
            </a:r>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10,914,892</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PILOTs for coming year</a:t>
            </a:r>
            <a:r>
              <a:rPr lang="en-US" dirty="0">
                <a:latin typeface="Elephant" pitchFamily="18" charset="0"/>
              </a:rPr>
              <a:t> 	</a:t>
            </a:r>
            <a:r>
              <a:rPr lang="en-US" u="sng" dirty="0" smtClean="0">
                <a:latin typeface="Elephant" pitchFamily="18" charset="0"/>
              </a:rPr>
              <a:t>     </a:t>
            </a:r>
            <a:r>
              <a:rPr lang="en-US" u="sng" dirty="0">
                <a:solidFill>
                  <a:schemeClr val="tx1">
                    <a:lumMod val="75000"/>
                    <a:lumOff val="25000"/>
                  </a:schemeClr>
                </a:solidFill>
                <a:latin typeface="Elephant" pitchFamily="18" charset="0"/>
              </a:rPr>
              <a:t>- </a:t>
            </a:r>
            <a:r>
              <a:rPr lang="en-US" u="sng" dirty="0" smtClean="0">
                <a:solidFill>
                  <a:schemeClr val="tx1">
                    <a:lumMod val="75000"/>
                    <a:lumOff val="25000"/>
                  </a:schemeClr>
                </a:solidFill>
                <a:latin typeface="Elephant" pitchFamily="18" charset="0"/>
              </a:rPr>
              <a:t>341,891 </a:t>
            </a:r>
            <a:r>
              <a:rPr lang="en-US" u="sng" dirty="0">
                <a:latin typeface="Elephant" pitchFamily="18" charset="0"/>
              </a:rPr>
              <a:t>		   </a:t>
            </a:r>
            <a:r>
              <a:rPr lang="en-US" u="sng" dirty="0" smtClean="0">
                <a:latin typeface="Elephant" pitchFamily="18" charset="0"/>
              </a:rPr>
              <a:t>  </a:t>
            </a:r>
            <a:r>
              <a:rPr lang="en-US" u="sng" dirty="0">
                <a:solidFill>
                  <a:schemeClr val="tx1">
                    <a:lumMod val="75000"/>
                    <a:lumOff val="25000"/>
                  </a:schemeClr>
                </a:solidFill>
                <a:latin typeface="Elephant" pitchFamily="18" charset="0"/>
              </a:rPr>
              <a:t>-</a:t>
            </a:r>
            <a:r>
              <a:rPr lang="en-US" u="sng" dirty="0" smtClean="0">
                <a:solidFill>
                  <a:schemeClr val="tx1">
                    <a:lumMod val="75000"/>
                    <a:lumOff val="25000"/>
                  </a:schemeClr>
                </a:solidFill>
                <a:latin typeface="Elephant" pitchFamily="18" charset="0"/>
              </a:rPr>
              <a:t>350,940</a:t>
            </a:r>
            <a:endParaRPr lang="en-US" u="sng" dirty="0">
              <a:solidFill>
                <a:schemeClr val="tx1">
                  <a:lumMod val="75000"/>
                  <a:lumOff val="25000"/>
                </a:schemeClr>
              </a:solidFill>
              <a:latin typeface="Elephant" pitchFamily="18" charset="0"/>
            </a:endParaRPr>
          </a:p>
          <a:p>
            <a:r>
              <a:rPr lang="en-US" dirty="0">
                <a:latin typeface="Elephant" pitchFamily="18" charset="0"/>
              </a:rPr>
              <a:t>				</a:t>
            </a:r>
            <a:r>
              <a:rPr lang="en-US" dirty="0" smtClean="0">
                <a:solidFill>
                  <a:schemeClr val="tx1">
                    <a:lumMod val="75000"/>
                    <a:lumOff val="25000"/>
                  </a:schemeClr>
                </a:solidFill>
                <a:latin typeface="Elephant" pitchFamily="18" charset="0"/>
              </a:rPr>
              <a:t>10,499,460</a:t>
            </a:r>
            <a:r>
              <a:rPr lang="en-US" dirty="0">
                <a:latin typeface="Elephant" pitchFamily="18" charset="0"/>
              </a:rPr>
              <a:t>		</a:t>
            </a:r>
            <a:r>
              <a:rPr lang="en-US" dirty="0" smtClean="0">
                <a:solidFill>
                  <a:schemeClr val="tx1">
                    <a:lumMod val="75000"/>
                    <a:lumOff val="25000"/>
                  </a:schemeClr>
                </a:solidFill>
                <a:latin typeface="Elephant" pitchFamily="18" charset="0"/>
              </a:rPr>
              <a:t>10,563,952</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Available Carryover</a:t>
            </a:r>
            <a:r>
              <a:rPr lang="en-US" dirty="0">
                <a:latin typeface="Elephant" pitchFamily="18" charset="0"/>
              </a:rPr>
              <a:t> 	       	</a:t>
            </a:r>
            <a:r>
              <a:rPr lang="en-US" u="sng" dirty="0">
                <a:latin typeface="Elephant" pitchFamily="18" charset="0"/>
              </a:rPr>
              <a:t>          </a:t>
            </a:r>
            <a:r>
              <a:rPr lang="en-US" u="sng" dirty="0">
                <a:solidFill>
                  <a:schemeClr val="tx1">
                    <a:lumMod val="75000"/>
                    <a:lumOff val="25000"/>
                  </a:schemeClr>
                </a:solidFill>
                <a:latin typeface="Elephant" pitchFamily="18" charset="0"/>
              </a:rPr>
              <a:t>+ 0</a:t>
            </a:r>
            <a:r>
              <a:rPr lang="en-US" u="sng" dirty="0">
                <a:latin typeface="Elephant" pitchFamily="18" charset="0"/>
              </a:rPr>
              <a:t> 		         </a:t>
            </a:r>
            <a:r>
              <a:rPr lang="en-US" u="sng" dirty="0">
                <a:solidFill>
                  <a:schemeClr val="tx1">
                    <a:lumMod val="75000"/>
                    <a:lumOff val="25000"/>
                  </a:schemeClr>
                </a:solidFill>
                <a:latin typeface="Elephant" pitchFamily="18" charset="0"/>
              </a:rPr>
              <a:t>+0</a:t>
            </a:r>
            <a:r>
              <a:rPr lang="en-US" dirty="0">
                <a:solidFill>
                  <a:schemeClr val="tx1">
                    <a:lumMod val="75000"/>
                    <a:lumOff val="25000"/>
                  </a:schemeClr>
                </a:solidFill>
                <a:latin typeface="Elephant" pitchFamily="18" charset="0"/>
              </a:rPr>
              <a:t>_____</a:t>
            </a:r>
            <a:r>
              <a:rPr lang="en-US" dirty="0">
                <a:latin typeface="Elephant" pitchFamily="18" charset="0"/>
              </a:rPr>
              <a:t>	</a:t>
            </a:r>
          </a:p>
          <a:p>
            <a:r>
              <a:rPr lang="en-US" b="1" dirty="0">
                <a:solidFill>
                  <a:schemeClr val="tx2"/>
                </a:solidFill>
                <a:latin typeface="Elephant" pitchFamily="18" charset="0"/>
              </a:rPr>
              <a:t>TAX LEVY LIMIT =                  </a:t>
            </a:r>
            <a:r>
              <a:rPr lang="en-US" b="1" dirty="0" smtClean="0">
                <a:solidFill>
                  <a:schemeClr val="tx2"/>
                </a:solidFill>
                <a:latin typeface="Elephant" pitchFamily="18" charset="0"/>
              </a:rPr>
              <a:t>  10,499,460</a:t>
            </a:r>
            <a:r>
              <a:rPr lang="en-US" b="1" dirty="0">
                <a:solidFill>
                  <a:schemeClr val="tx2"/>
                </a:solidFill>
                <a:latin typeface="Elephant" pitchFamily="18" charset="0"/>
              </a:rPr>
              <a:t>		</a:t>
            </a:r>
            <a:r>
              <a:rPr lang="en-US" b="1" dirty="0" smtClean="0">
                <a:solidFill>
                  <a:schemeClr val="tx2"/>
                </a:solidFill>
                <a:latin typeface="Elephant" pitchFamily="18" charset="0"/>
              </a:rPr>
              <a:t>10,563,952</a:t>
            </a:r>
            <a:endParaRPr lang="en-US" b="1" dirty="0">
              <a:solidFill>
                <a:schemeClr val="tx2"/>
              </a:solidFill>
              <a:latin typeface="Elephant" pitchFamily="18" charset="0"/>
            </a:endParaRPr>
          </a:p>
          <a:p>
            <a:r>
              <a:rPr lang="en-US" dirty="0">
                <a:solidFill>
                  <a:schemeClr val="accent1"/>
                </a:solidFill>
                <a:latin typeface="Elephant" pitchFamily="18" charset="0"/>
              </a:rPr>
              <a:t>Exemptions(capital levy)              </a:t>
            </a:r>
            <a:r>
              <a:rPr lang="en-US" dirty="0" smtClean="0">
                <a:solidFill>
                  <a:schemeClr val="accent1"/>
                </a:solidFill>
                <a:latin typeface="Elephant" pitchFamily="18" charset="0"/>
              </a:rPr>
              <a:t>   </a:t>
            </a:r>
            <a:r>
              <a:rPr lang="en-US" dirty="0">
                <a:solidFill>
                  <a:schemeClr val="tx1">
                    <a:lumMod val="75000"/>
                    <a:lumOff val="25000"/>
                  </a:schemeClr>
                </a:solidFill>
                <a:latin typeface="Elephant" pitchFamily="18" charset="0"/>
              </a:rPr>
              <a:t>+</a:t>
            </a:r>
            <a:r>
              <a:rPr lang="en-US" dirty="0" smtClean="0">
                <a:solidFill>
                  <a:schemeClr val="tx1">
                    <a:lumMod val="75000"/>
                    <a:lumOff val="25000"/>
                  </a:schemeClr>
                </a:solidFill>
                <a:latin typeface="Elephant" pitchFamily="18" charset="0"/>
              </a:rPr>
              <a:t>830,904</a:t>
            </a:r>
            <a:r>
              <a:rPr lang="en-US" dirty="0">
                <a:latin typeface="Elephant" pitchFamily="18" charset="0"/>
              </a:rPr>
              <a:t>		</a:t>
            </a:r>
            <a:r>
              <a:rPr lang="en-US" dirty="0" smtClean="0">
                <a:latin typeface="Elephant" pitchFamily="18" charset="0"/>
              </a:rPr>
              <a:t>   </a:t>
            </a:r>
            <a:r>
              <a:rPr lang="en-US" dirty="0" smtClean="0">
                <a:solidFill>
                  <a:schemeClr val="tx1">
                    <a:lumMod val="75000"/>
                    <a:lumOff val="25000"/>
                  </a:schemeClr>
                </a:solidFill>
                <a:latin typeface="Elephant" pitchFamily="18" charset="0"/>
              </a:rPr>
              <a:t>+729,049</a:t>
            </a:r>
            <a:endParaRPr lang="en-US" dirty="0">
              <a:solidFill>
                <a:schemeClr val="tx1">
                  <a:lumMod val="75000"/>
                  <a:lumOff val="25000"/>
                </a:schemeClr>
              </a:solidFill>
              <a:latin typeface="Elephant" pitchFamily="18" charset="0"/>
            </a:endParaRPr>
          </a:p>
          <a:p>
            <a:r>
              <a:rPr lang="en-US" dirty="0">
                <a:solidFill>
                  <a:schemeClr val="accent1"/>
                </a:solidFill>
                <a:latin typeface="Elephant" pitchFamily="18" charset="0"/>
              </a:rPr>
              <a:t>(ERS/TRS pension costs)</a:t>
            </a:r>
            <a:r>
              <a:rPr lang="en-US" b="1" dirty="0">
                <a:latin typeface="Elephant" pitchFamily="18" charset="0"/>
              </a:rPr>
              <a:t>	</a:t>
            </a:r>
            <a:r>
              <a:rPr lang="en-US" b="1" u="sng" dirty="0">
                <a:latin typeface="Elephant" pitchFamily="18" charset="0"/>
              </a:rPr>
              <a:t>          </a:t>
            </a:r>
            <a:r>
              <a:rPr lang="en-US" u="sng" dirty="0">
                <a:solidFill>
                  <a:schemeClr val="tx1">
                    <a:lumMod val="75000"/>
                    <a:lumOff val="25000"/>
                  </a:schemeClr>
                </a:solidFill>
                <a:latin typeface="Elephant" pitchFamily="18" charset="0"/>
              </a:rPr>
              <a:t>+0</a:t>
            </a:r>
            <a:r>
              <a:rPr lang="en-US" u="sng" dirty="0">
                <a:latin typeface="Elephant" pitchFamily="18" charset="0"/>
              </a:rPr>
              <a:t>		         </a:t>
            </a:r>
            <a:r>
              <a:rPr lang="en-US" u="sng" dirty="0">
                <a:solidFill>
                  <a:schemeClr val="tx1">
                    <a:lumMod val="75000"/>
                    <a:lumOff val="25000"/>
                  </a:schemeClr>
                </a:solidFill>
                <a:latin typeface="Elephant" pitchFamily="18" charset="0"/>
              </a:rPr>
              <a:t>+0_____</a:t>
            </a:r>
          </a:p>
          <a:p>
            <a:r>
              <a:rPr lang="en-US" b="1" dirty="0">
                <a:solidFill>
                  <a:schemeClr val="tx2"/>
                </a:solidFill>
                <a:latin typeface="Elephant" pitchFamily="18" charset="0"/>
              </a:rPr>
              <a:t>Maximum Allowable Levy           </a:t>
            </a:r>
            <a:r>
              <a:rPr lang="en-US" b="1" dirty="0" smtClean="0">
                <a:solidFill>
                  <a:schemeClr val="tx2"/>
                </a:solidFill>
                <a:latin typeface="Elephant" pitchFamily="18" charset="0"/>
              </a:rPr>
              <a:t>  11,330,364            </a:t>
            </a:r>
            <a:r>
              <a:rPr lang="en-US" b="1" dirty="0">
                <a:solidFill>
                  <a:schemeClr val="tx2"/>
                </a:solidFill>
                <a:latin typeface="Elephant" pitchFamily="18" charset="0"/>
              </a:rPr>
              <a:t>	</a:t>
            </a:r>
            <a:r>
              <a:rPr lang="en-US" b="1" dirty="0" smtClean="0">
                <a:solidFill>
                  <a:schemeClr val="tx2"/>
                </a:solidFill>
                <a:latin typeface="Elephant" pitchFamily="18" charset="0"/>
              </a:rPr>
              <a:t>11,293,001</a:t>
            </a:r>
            <a:endParaRPr lang="en-US" b="1" dirty="0">
              <a:solidFill>
                <a:schemeClr val="tx2"/>
              </a:solidFill>
              <a:latin typeface="Elephant" pitchFamily="18" charset="0"/>
            </a:endParaRPr>
          </a:p>
          <a:p>
            <a:r>
              <a:rPr lang="en-US" b="1" dirty="0">
                <a:solidFill>
                  <a:schemeClr val="tx2"/>
                </a:solidFill>
                <a:latin typeface="Elephant" pitchFamily="18" charset="0"/>
              </a:rPr>
              <a:t>				</a:t>
            </a:r>
            <a:r>
              <a:rPr lang="en-US" b="1" dirty="0" smtClean="0">
                <a:solidFill>
                  <a:schemeClr val="tx2"/>
                </a:solidFill>
                <a:latin typeface="Elephant" pitchFamily="18" charset="0"/>
              </a:rPr>
              <a:t>          1.69% </a:t>
            </a:r>
            <a:r>
              <a:rPr lang="en-US" b="1" dirty="0">
                <a:solidFill>
                  <a:schemeClr val="tx2"/>
                </a:solidFill>
                <a:latin typeface="Elephant" pitchFamily="18" charset="0"/>
              </a:rPr>
              <a:t>		</a:t>
            </a:r>
            <a:r>
              <a:rPr lang="en-US" b="1" dirty="0" smtClean="0">
                <a:solidFill>
                  <a:schemeClr val="tx2"/>
                </a:solidFill>
                <a:latin typeface="Elephant" pitchFamily="18" charset="0"/>
              </a:rPr>
              <a:t>         </a:t>
            </a:r>
            <a:r>
              <a:rPr lang="en-US" b="1" dirty="0" smtClean="0">
                <a:solidFill>
                  <a:srgbClr val="FF0000"/>
                </a:solidFill>
                <a:latin typeface="Elephant" pitchFamily="18" charset="0"/>
              </a:rPr>
              <a:t>(.33%)</a:t>
            </a:r>
            <a:r>
              <a:rPr lang="en-US" b="1" dirty="0">
                <a:solidFill>
                  <a:schemeClr val="accent1">
                    <a:lumMod val="75000"/>
                  </a:schemeClr>
                </a:solidFill>
                <a:latin typeface="Elephant" pitchFamily="18" charset="0"/>
              </a:rPr>
              <a:t>	</a:t>
            </a:r>
            <a:endParaRPr lang="en-US" dirty="0">
              <a:solidFill>
                <a:schemeClr val="accent1">
                  <a:lumMod val="75000"/>
                </a:schemeClr>
              </a:solidFill>
              <a:latin typeface="Elephant" pitchFamily="18" charset="0"/>
            </a:endParaRPr>
          </a:p>
        </p:txBody>
      </p:sp>
      <p:sp>
        <p:nvSpPr>
          <p:cNvPr id="12" name="Rectangle 11"/>
          <p:cNvSpPr/>
          <p:nvPr/>
        </p:nvSpPr>
        <p:spPr>
          <a:xfrm>
            <a:off x="376604" y="932040"/>
            <a:ext cx="9144000" cy="369332"/>
          </a:xfrm>
          <a:prstGeom prst="rect">
            <a:avLst/>
          </a:prstGeom>
        </p:spPr>
        <p:txBody>
          <a:bodyPr wrap="square">
            <a:spAutoFit/>
          </a:bodyPr>
          <a:lstStyle/>
          <a:p>
            <a:r>
              <a:rPr lang="en-US" b="1" dirty="0">
                <a:solidFill>
                  <a:schemeClr val="accent1">
                    <a:lumMod val="75000"/>
                  </a:schemeClr>
                </a:solidFill>
                <a:latin typeface="Elephant" pitchFamily="18" charset="0"/>
              </a:rPr>
              <a:t>	</a:t>
            </a:r>
            <a:endParaRPr lang="en-US" dirty="0">
              <a:solidFill>
                <a:schemeClr val="accent1">
                  <a:lumMod val="75000"/>
                </a:schemeClr>
              </a:solidFill>
              <a:latin typeface="Elephant" pitchFamily="18" charset="0"/>
            </a:endParaRPr>
          </a:p>
        </p:txBody>
      </p:sp>
      <p:sp>
        <p:nvSpPr>
          <p:cNvPr id="13" name="Right Arrow 12"/>
          <p:cNvSpPr/>
          <p:nvPr/>
        </p:nvSpPr>
        <p:spPr>
          <a:xfrm>
            <a:off x="3276600" y="1565252"/>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6096000" y="1565252"/>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3276600" y="3298677"/>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6096000" y="3256111"/>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3276600" y="5181600"/>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p:cNvSpPr/>
          <p:nvPr/>
        </p:nvSpPr>
        <p:spPr>
          <a:xfrm>
            <a:off x="6019800" y="5181600"/>
            <a:ext cx="533400" cy="281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a:off x="3200400" y="5941844"/>
            <a:ext cx="533400" cy="2811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a:off x="6019800" y="5968000"/>
            <a:ext cx="533400" cy="2811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a:off x="3689838" y="6249706"/>
            <a:ext cx="533400" cy="2811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6296025" y="6319655"/>
            <a:ext cx="533400" cy="28118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33188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pPr algn="ctr"/>
            <a:r>
              <a:rPr lang="en-US" sz="5400" b="1" dirty="0" smtClean="0">
                <a:solidFill>
                  <a:schemeClr val="accent2"/>
                </a:solidFill>
                <a:latin typeface="Elephant" pitchFamily="18" charset="0"/>
              </a:rPr>
              <a:t>Voter Threshold</a:t>
            </a:r>
            <a:endParaRPr lang="en-US" sz="5400" b="1" dirty="0">
              <a:solidFill>
                <a:schemeClr val="accent2"/>
              </a:solidFill>
              <a:latin typeface="Elephant" pitchFamily="18" charset="0"/>
            </a:endParaRPr>
          </a:p>
        </p:txBody>
      </p:sp>
      <p:sp>
        <p:nvSpPr>
          <p:cNvPr id="3" name="Rectangle 2"/>
          <p:cNvSpPr/>
          <p:nvPr/>
        </p:nvSpPr>
        <p:spPr>
          <a:xfrm>
            <a:off x="457200" y="152401"/>
            <a:ext cx="8229600" cy="1723549"/>
          </a:xfrm>
          <a:prstGeom prst="rect">
            <a:avLst/>
          </a:prstGeom>
        </p:spPr>
        <p:txBody>
          <a:bodyPr wrap="square">
            <a:spAutoFit/>
          </a:bodyPr>
          <a:lstStyle/>
          <a:p>
            <a:endParaRPr lang="en-US" dirty="0" smtClean="0"/>
          </a:p>
          <a:p>
            <a:endParaRPr lang="en-US" sz="2800" dirty="0" smtClean="0"/>
          </a:p>
          <a:p>
            <a:endParaRPr lang="en-US" sz="3000" dirty="0" smtClean="0"/>
          </a:p>
          <a:p>
            <a:endParaRPr lang="en-US" sz="3000" dirty="0" smtClean="0"/>
          </a:p>
        </p:txBody>
      </p:sp>
      <p:sp>
        <p:nvSpPr>
          <p:cNvPr id="4" name="TextBox 3"/>
          <p:cNvSpPr txBox="1"/>
          <p:nvPr/>
        </p:nvSpPr>
        <p:spPr>
          <a:xfrm>
            <a:off x="304800" y="1295400"/>
            <a:ext cx="4419600" cy="2031325"/>
          </a:xfrm>
          <a:prstGeom prst="rect">
            <a:avLst/>
          </a:prstGeom>
          <a:noFill/>
        </p:spPr>
        <p:txBody>
          <a:bodyPr wrap="square" rtlCol="0">
            <a:spAutoFit/>
          </a:bodyPr>
          <a:lstStyle/>
          <a:p>
            <a:r>
              <a:rPr lang="en-US" dirty="0" smtClean="0">
                <a:latin typeface="Elephant" pitchFamily="18" charset="0"/>
              </a:rPr>
              <a:t>                </a:t>
            </a:r>
            <a:r>
              <a:rPr lang="en-US" dirty="0" smtClean="0">
                <a:solidFill>
                  <a:schemeClr val="tx1">
                    <a:lumMod val="65000"/>
                    <a:lumOff val="35000"/>
                  </a:schemeClr>
                </a:solidFill>
                <a:latin typeface="Elephant" pitchFamily="18" charset="0"/>
              </a:rPr>
              <a:t>2016-17 Proposed Budget</a:t>
            </a:r>
          </a:p>
          <a:p>
            <a:r>
              <a:rPr lang="en-US" dirty="0" smtClean="0">
                <a:latin typeface="Elephant" pitchFamily="18" charset="0"/>
              </a:rPr>
              <a:t>	</a:t>
            </a:r>
            <a:r>
              <a:rPr lang="en-US" b="1" dirty="0" smtClean="0">
                <a:solidFill>
                  <a:srgbClr val="C00000"/>
                </a:solidFill>
                <a:latin typeface="Elephant" pitchFamily="18" charset="0"/>
              </a:rPr>
              <a:t>Less</a:t>
            </a:r>
            <a:r>
              <a:rPr lang="en-US" dirty="0" smtClean="0">
                <a:latin typeface="Elephant" pitchFamily="18" charset="0"/>
              </a:rPr>
              <a:t> </a:t>
            </a:r>
            <a:r>
              <a:rPr lang="en-US" dirty="0" smtClean="0">
                <a:solidFill>
                  <a:schemeClr val="tx1">
                    <a:lumMod val="65000"/>
                    <a:lumOff val="35000"/>
                  </a:schemeClr>
                </a:solidFill>
                <a:latin typeface="Elephant" pitchFamily="18" charset="0"/>
              </a:rPr>
              <a:t>Estimated State  Aid</a:t>
            </a:r>
          </a:p>
          <a:p>
            <a:r>
              <a:rPr lang="en-US" dirty="0" smtClean="0">
                <a:latin typeface="Elephant" pitchFamily="18" charset="0"/>
              </a:rPr>
              <a:t>	</a:t>
            </a:r>
            <a:r>
              <a:rPr lang="en-US" b="1" dirty="0" smtClean="0">
                <a:solidFill>
                  <a:srgbClr val="C00000"/>
                </a:solidFill>
                <a:latin typeface="Elephant" pitchFamily="18" charset="0"/>
              </a:rPr>
              <a:t>Less</a:t>
            </a:r>
            <a:r>
              <a:rPr lang="en-US" dirty="0" smtClean="0">
                <a:latin typeface="Elephant" pitchFamily="18" charset="0"/>
              </a:rPr>
              <a:t> </a:t>
            </a:r>
            <a:r>
              <a:rPr lang="en-US" dirty="0" smtClean="0">
                <a:solidFill>
                  <a:schemeClr val="tx1">
                    <a:lumMod val="65000"/>
                    <a:lumOff val="35000"/>
                  </a:schemeClr>
                </a:solidFill>
                <a:latin typeface="Elephant" pitchFamily="18" charset="0"/>
              </a:rPr>
              <a:t>Appropriated Fund 	Balance &amp; Reserves</a:t>
            </a:r>
          </a:p>
          <a:p>
            <a:r>
              <a:rPr lang="en-US" dirty="0" smtClean="0">
                <a:latin typeface="Elephant" pitchFamily="18" charset="0"/>
              </a:rPr>
              <a:t>	</a:t>
            </a:r>
            <a:r>
              <a:rPr lang="en-US" b="1" dirty="0" smtClean="0">
                <a:solidFill>
                  <a:srgbClr val="C00000"/>
                </a:solidFill>
                <a:latin typeface="Elephant" pitchFamily="18" charset="0"/>
              </a:rPr>
              <a:t>Less</a:t>
            </a:r>
            <a:r>
              <a:rPr lang="en-US" dirty="0" smtClean="0">
                <a:latin typeface="Elephant" pitchFamily="18" charset="0"/>
              </a:rPr>
              <a:t> </a:t>
            </a:r>
            <a:r>
              <a:rPr lang="en-US" dirty="0" smtClean="0">
                <a:solidFill>
                  <a:schemeClr val="tx1">
                    <a:lumMod val="65000"/>
                    <a:lumOff val="35000"/>
                  </a:schemeClr>
                </a:solidFill>
                <a:latin typeface="Elephant" pitchFamily="18" charset="0"/>
              </a:rPr>
              <a:t>Other Revenue</a:t>
            </a:r>
          </a:p>
          <a:p>
            <a:r>
              <a:rPr lang="en-US" dirty="0" smtClean="0">
                <a:latin typeface="Elephant" pitchFamily="18" charset="0"/>
              </a:rPr>
              <a:t>              _____________________________</a:t>
            </a:r>
          </a:p>
          <a:p>
            <a:pPr algn="ctr"/>
            <a:r>
              <a:rPr lang="en-US" b="1" dirty="0" smtClean="0">
                <a:latin typeface="Elephant" pitchFamily="18" charset="0"/>
              </a:rPr>
              <a:t>              </a:t>
            </a:r>
            <a:r>
              <a:rPr lang="en-US" b="1" dirty="0" smtClean="0">
                <a:solidFill>
                  <a:schemeClr val="accent1">
                    <a:lumMod val="75000"/>
                  </a:schemeClr>
                </a:solidFill>
                <a:latin typeface="Elephant" pitchFamily="18" charset="0"/>
              </a:rPr>
              <a:t>2016-17 Proposed Tax Levy</a:t>
            </a:r>
            <a:endParaRPr lang="en-US" b="1" dirty="0">
              <a:solidFill>
                <a:schemeClr val="accent1">
                  <a:lumMod val="75000"/>
                </a:schemeClr>
              </a:solidFill>
              <a:latin typeface="Elephant" pitchFamily="18" charset="0"/>
            </a:endParaRPr>
          </a:p>
        </p:txBody>
      </p:sp>
      <p:sp>
        <p:nvSpPr>
          <p:cNvPr id="5" name="TextBox 4"/>
          <p:cNvSpPr txBox="1"/>
          <p:nvPr/>
        </p:nvSpPr>
        <p:spPr>
          <a:xfrm>
            <a:off x="5105400" y="1371600"/>
            <a:ext cx="3581400" cy="1754326"/>
          </a:xfrm>
          <a:prstGeom prst="rect">
            <a:avLst/>
          </a:prstGeom>
          <a:noFill/>
        </p:spPr>
        <p:txBody>
          <a:bodyPr wrap="square" rtlCol="0">
            <a:spAutoFit/>
          </a:bodyPr>
          <a:lstStyle/>
          <a:p>
            <a:r>
              <a:rPr lang="en-US" dirty="0" smtClean="0">
                <a:solidFill>
                  <a:schemeClr val="tx1">
                    <a:lumMod val="65000"/>
                    <a:lumOff val="35000"/>
                  </a:schemeClr>
                </a:solidFill>
                <a:latin typeface="Elephant" pitchFamily="18" charset="0"/>
              </a:rPr>
              <a:t>2016 -17 “Tax Levy Limit”</a:t>
            </a:r>
          </a:p>
          <a:p>
            <a:r>
              <a:rPr lang="en-US" dirty="0" smtClean="0">
                <a:latin typeface="Elephant" pitchFamily="18" charset="0"/>
              </a:rPr>
              <a:t>	</a:t>
            </a:r>
            <a:r>
              <a:rPr lang="en-US" b="1" dirty="0" smtClean="0">
                <a:solidFill>
                  <a:schemeClr val="accent1">
                    <a:lumMod val="60000"/>
                    <a:lumOff val="40000"/>
                  </a:schemeClr>
                </a:solidFill>
                <a:latin typeface="Elephant" pitchFamily="18" charset="0"/>
              </a:rPr>
              <a:t>Plus</a:t>
            </a:r>
            <a:r>
              <a:rPr lang="en-US" dirty="0" smtClean="0">
                <a:solidFill>
                  <a:schemeClr val="accent1">
                    <a:lumMod val="75000"/>
                  </a:schemeClr>
                </a:solidFill>
                <a:latin typeface="Elephant" pitchFamily="18" charset="0"/>
              </a:rPr>
              <a:t> </a:t>
            </a:r>
            <a:r>
              <a:rPr lang="en-US" dirty="0" smtClean="0">
                <a:solidFill>
                  <a:schemeClr val="tx1">
                    <a:lumMod val="65000"/>
                    <a:lumOff val="35000"/>
                  </a:schemeClr>
                </a:solidFill>
                <a:latin typeface="Elephant" pitchFamily="18" charset="0"/>
              </a:rPr>
              <a:t>2016 -17 	Exemptions</a:t>
            </a:r>
          </a:p>
          <a:p>
            <a:r>
              <a:rPr lang="en-US" dirty="0" smtClean="0">
                <a:latin typeface="Elephant" pitchFamily="18" charset="0"/>
              </a:rPr>
              <a:t>___________________________</a:t>
            </a:r>
          </a:p>
          <a:p>
            <a:pPr algn="ctr"/>
            <a:r>
              <a:rPr lang="en-US" b="1" dirty="0" smtClean="0">
                <a:solidFill>
                  <a:schemeClr val="accent1">
                    <a:lumMod val="75000"/>
                  </a:schemeClr>
                </a:solidFill>
                <a:latin typeface="Elephant" pitchFamily="18" charset="0"/>
              </a:rPr>
              <a:t>2016 -17 “Maximum Allowable Levy”</a:t>
            </a:r>
            <a:endParaRPr lang="en-US" b="1" dirty="0">
              <a:solidFill>
                <a:schemeClr val="accent1">
                  <a:lumMod val="75000"/>
                </a:schemeClr>
              </a:solidFill>
              <a:latin typeface="Elephant" pitchFamily="18" charset="0"/>
            </a:endParaRPr>
          </a:p>
        </p:txBody>
      </p:sp>
      <p:sp>
        <p:nvSpPr>
          <p:cNvPr id="6" name="Rectangle 5"/>
          <p:cNvSpPr/>
          <p:nvPr/>
        </p:nvSpPr>
        <p:spPr>
          <a:xfrm>
            <a:off x="1028700" y="1178125"/>
            <a:ext cx="3733800" cy="2362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876800" y="1219200"/>
            <a:ext cx="3886200" cy="2362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029200" y="3810000"/>
            <a:ext cx="3810000" cy="2819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991100" y="4038600"/>
            <a:ext cx="3962400" cy="2554545"/>
          </a:xfrm>
          <a:prstGeom prst="rect">
            <a:avLst/>
          </a:prstGeom>
          <a:noFill/>
        </p:spPr>
        <p:txBody>
          <a:bodyPr wrap="square" rtlCol="0">
            <a:spAutoFit/>
          </a:bodyPr>
          <a:lstStyle/>
          <a:p>
            <a:r>
              <a:rPr lang="en-US" sz="2000" b="1" dirty="0" smtClean="0">
                <a:solidFill>
                  <a:schemeClr val="tx1">
                    <a:lumMod val="65000"/>
                    <a:lumOff val="35000"/>
                  </a:schemeClr>
                </a:solidFill>
                <a:latin typeface="Elephant" pitchFamily="18" charset="0"/>
              </a:rPr>
              <a:t>$10,563,952 Tax Levy </a:t>
            </a:r>
            <a:r>
              <a:rPr lang="en-US" sz="2000" dirty="0" smtClean="0">
                <a:solidFill>
                  <a:schemeClr val="tx1">
                    <a:lumMod val="65000"/>
                    <a:lumOff val="35000"/>
                  </a:schemeClr>
                </a:solidFill>
                <a:latin typeface="Elephant" pitchFamily="18" charset="0"/>
              </a:rPr>
              <a:t>Limit</a:t>
            </a:r>
          </a:p>
          <a:p>
            <a:r>
              <a:rPr lang="en-US" sz="2000" dirty="0" smtClean="0">
                <a:latin typeface="Elephant" pitchFamily="18" charset="0"/>
              </a:rPr>
              <a:t>       </a:t>
            </a:r>
            <a:r>
              <a:rPr lang="en-US" sz="2000" dirty="0" smtClean="0">
                <a:solidFill>
                  <a:schemeClr val="accent1">
                    <a:lumMod val="60000"/>
                    <a:lumOff val="40000"/>
                  </a:schemeClr>
                </a:solidFill>
                <a:latin typeface="Elephant" pitchFamily="18" charset="0"/>
              </a:rPr>
              <a:t>729,049 </a:t>
            </a:r>
            <a:r>
              <a:rPr lang="en-US" sz="2000" dirty="0" smtClean="0">
                <a:solidFill>
                  <a:schemeClr val="tx1">
                    <a:lumMod val="65000"/>
                    <a:lumOff val="35000"/>
                  </a:schemeClr>
                </a:solidFill>
                <a:latin typeface="Elephant" pitchFamily="18" charset="0"/>
              </a:rPr>
              <a:t>Capital</a:t>
            </a:r>
          </a:p>
          <a:p>
            <a:r>
              <a:rPr lang="en-US" sz="2000" u="sng" dirty="0" smtClean="0">
                <a:latin typeface="Elephant" pitchFamily="18" charset="0"/>
              </a:rPr>
              <a:t>           </a:t>
            </a:r>
            <a:r>
              <a:rPr lang="en-US" sz="2000" u="sng" dirty="0" smtClean="0">
                <a:solidFill>
                  <a:schemeClr val="accent1">
                    <a:lumMod val="60000"/>
                    <a:lumOff val="40000"/>
                  </a:schemeClr>
                </a:solidFill>
                <a:latin typeface="Elephant" pitchFamily="18" charset="0"/>
              </a:rPr>
              <a:t>+0</a:t>
            </a:r>
            <a:r>
              <a:rPr lang="en-US" sz="2000" u="sng" dirty="0" smtClean="0">
                <a:latin typeface="Elephant" pitchFamily="18" charset="0"/>
              </a:rPr>
              <a:t>         </a:t>
            </a:r>
            <a:r>
              <a:rPr lang="en-US" sz="2000" u="sng" dirty="0" smtClean="0">
                <a:solidFill>
                  <a:schemeClr val="tx1">
                    <a:lumMod val="65000"/>
                    <a:lumOff val="35000"/>
                  </a:schemeClr>
                </a:solidFill>
                <a:latin typeface="Elephant" pitchFamily="18" charset="0"/>
              </a:rPr>
              <a:t>Pensions</a:t>
            </a:r>
          </a:p>
          <a:p>
            <a:r>
              <a:rPr lang="en-US" sz="2000" dirty="0" smtClean="0">
                <a:latin typeface="Elephant" pitchFamily="18" charset="0"/>
              </a:rPr>
              <a:t> </a:t>
            </a:r>
            <a:r>
              <a:rPr lang="en-US" sz="2000" dirty="0" smtClean="0">
                <a:solidFill>
                  <a:schemeClr val="accent1">
                    <a:lumMod val="75000"/>
                  </a:schemeClr>
                </a:solidFill>
                <a:latin typeface="Elephant" pitchFamily="18" charset="0"/>
              </a:rPr>
              <a:t>$11,293,001                                            	                         </a:t>
            </a:r>
            <a:r>
              <a:rPr lang="en-US" sz="2000" dirty="0">
                <a:solidFill>
                  <a:srgbClr val="FF0000"/>
                </a:solidFill>
                <a:latin typeface="Elephant" pitchFamily="18" charset="0"/>
              </a:rPr>
              <a:t>(</a:t>
            </a:r>
            <a:r>
              <a:rPr lang="en-US" sz="2000" dirty="0" smtClean="0">
                <a:solidFill>
                  <a:srgbClr val="FF0000"/>
                </a:solidFill>
                <a:latin typeface="Elephant" pitchFamily="18" charset="0"/>
              </a:rPr>
              <a:t>.33%)</a:t>
            </a:r>
          </a:p>
          <a:p>
            <a:endParaRPr lang="en-US" sz="2000" dirty="0" smtClean="0">
              <a:solidFill>
                <a:schemeClr val="accent1">
                  <a:lumMod val="75000"/>
                </a:schemeClr>
              </a:solidFill>
              <a:latin typeface="Elephant" pitchFamily="18" charset="0"/>
            </a:endParaRPr>
          </a:p>
          <a:p>
            <a:r>
              <a:rPr lang="en-US" sz="2000" dirty="0" smtClean="0">
                <a:solidFill>
                  <a:schemeClr val="accent1">
                    <a:lumMod val="75000"/>
                  </a:schemeClr>
                </a:solidFill>
                <a:latin typeface="Elephant" pitchFamily="18" charset="0"/>
              </a:rPr>
              <a:t>    </a:t>
            </a:r>
            <a:r>
              <a:rPr lang="en-US" sz="2000" dirty="0" smtClean="0">
                <a:solidFill>
                  <a:schemeClr val="accent1">
                    <a:lumMod val="50000"/>
                  </a:schemeClr>
                </a:solidFill>
                <a:latin typeface="Elephant" pitchFamily="18" charset="0"/>
              </a:rPr>
              <a:t>Difference to CAP 		 	                  $333,892</a:t>
            </a:r>
          </a:p>
        </p:txBody>
      </p:sp>
      <p:sp>
        <p:nvSpPr>
          <p:cNvPr id="11" name="Rectangle 10"/>
          <p:cNvSpPr/>
          <p:nvPr/>
        </p:nvSpPr>
        <p:spPr>
          <a:xfrm>
            <a:off x="1028700" y="3829050"/>
            <a:ext cx="3733800" cy="2819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dirty="0">
                <a:solidFill>
                  <a:schemeClr val="tx1">
                    <a:lumMod val="75000"/>
                    <a:lumOff val="25000"/>
                  </a:schemeClr>
                </a:solidFill>
                <a:latin typeface="Elephant" pitchFamily="18" charset="0"/>
              </a:rPr>
              <a:t>$</a:t>
            </a:r>
            <a:r>
              <a:rPr lang="en-US" sz="1500" dirty="0" smtClean="0">
                <a:solidFill>
                  <a:schemeClr val="tx1">
                    <a:lumMod val="75000"/>
                    <a:lumOff val="25000"/>
                  </a:schemeClr>
                </a:solidFill>
                <a:latin typeface="Elephant" pitchFamily="18" charset="0"/>
              </a:rPr>
              <a:t>13,497,279 Proposed 16-17 </a:t>
            </a:r>
            <a:r>
              <a:rPr lang="en-US" sz="1500" dirty="0">
                <a:solidFill>
                  <a:schemeClr val="tx1">
                    <a:lumMod val="75000"/>
                    <a:lumOff val="25000"/>
                  </a:schemeClr>
                </a:solidFill>
                <a:latin typeface="Elephant" pitchFamily="18" charset="0"/>
              </a:rPr>
              <a:t>Budget</a:t>
            </a:r>
          </a:p>
          <a:p>
            <a:r>
              <a:rPr lang="en-US" sz="1500" dirty="0">
                <a:latin typeface="Elephant" pitchFamily="18" charset="0"/>
              </a:rPr>
              <a:t>    </a:t>
            </a:r>
            <a:r>
              <a:rPr lang="en-US" sz="1500" dirty="0" smtClean="0">
                <a:latin typeface="Elephant" pitchFamily="18" charset="0"/>
              </a:rPr>
              <a:t>   </a:t>
            </a:r>
            <a:r>
              <a:rPr lang="en-US" sz="1500" dirty="0" smtClean="0">
                <a:solidFill>
                  <a:srgbClr val="FF0000"/>
                </a:solidFill>
                <a:latin typeface="Elephant" pitchFamily="18" charset="0"/>
              </a:rPr>
              <a:t>802,956  </a:t>
            </a:r>
            <a:r>
              <a:rPr lang="en-US" sz="1500" dirty="0">
                <a:solidFill>
                  <a:schemeClr val="tx1">
                    <a:lumMod val="75000"/>
                    <a:lumOff val="25000"/>
                  </a:schemeClr>
                </a:solidFill>
                <a:latin typeface="Elephant" pitchFamily="18" charset="0"/>
              </a:rPr>
              <a:t>State Aid</a:t>
            </a:r>
          </a:p>
          <a:p>
            <a:r>
              <a:rPr lang="en-US" sz="1500" dirty="0">
                <a:latin typeface="Elephant" pitchFamily="18" charset="0"/>
              </a:rPr>
              <a:t>    </a:t>
            </a:r>
            <a:r>
              <a:rPr lang="en-US" sz="1500" dirty="0" smtClean="0">
                <a:latin typeface="Elephant" pitchFamily="18" charset="0"/>
              </a:rPr>
              <a:t>  </a:t>
            </a:r>
            <a:r>
              <a:rPr lang="en-US" sz="1500" dirty="0" smtClean="0">
                <a:solidFill>
                  <a:srgbClr val="FF0000"/>
                </a:solidFill>
                <a:latin typeface="Elephant" pitchFamily="18" charset="0"/>
              </a:rPr>
              <a:t>600,000</a:t>
            </a:r>
            <a:r>
              <a:rPr lang="en-US" sz="1500" dirty="0" smtClean="0">
                <a:latin typeface="Elephant" pitchFamily="18" charset="0"/>
              </a:rPr>
              <a:t>  </a:t>
            </a:r>
            <a:r>
              <a:rPr lang="en-US" sz="1500" dirty="0" smtClean="0">
                <a:solidFill>
                  <a:schemeClr val="tx1">
                    <a:lumMod val="75000"/>
                    <a:lumOff val="25000"/>
                  </a:schemeClr>
                </a:solidFill>
                <a:latin typeface="Elephant" pitchFamily="18" charset="0"/>
              </a:rPr>
              <a:t>Appropriated </a:t>
            </a:r>
            <a:r>
              <a:rPr lang="en-US" sz="1500" dirty="0">
                <a:solidFill>
                  <a:schemeClr val="tx1">
                    <a:lumMod val="75000"/>
                    <a:lumOff val="25000"/>
                  </a:schemeClr>
                </a:solidFill>
                <a:latin typeface="Elephant" pitchFamily="18" charset="0"/>
              </a:rPr>
              <a:t>Fund 	 </a:t>
            </a:r>
            <a:r>
              <a:rPr lang="en-US" sz="1500" dirty="0" smtClean="0">
                <a:solidFill>
                  <a:schemeClr val="tx1">
                    <a:lumMod val="75000"/>
                    <a:lumOff val="25000"/>
                  </a:schemeClr>
                </a:solidFill>
                <a:latin typeface="Elephant" pitchFamily="18" charset="0"/>
              </a:rPr>
              <a:t>       </a:t>
            </a:r>
            <a:r>
              <a:rPr lang="en-US" sz="1500" dirty="0">
                <a:solidFill>
                  <a:schemeClr val="tx1">
                    <a:lumMod val="75000"/>
                    <a:lumOff val="25000"/>
                  </a:schemeClr>
                </a:solidFill>
                <a:latin typeface="Elephant" pitchFamily="18" charset="0"/>
              </a:rPr>
              <a:t>Balance</a:t>
            </a:r>
          </a:p>
          <a:p>
            <a:r>
              <a:rPr lang="en-US" sz="1500" u="sng" dirty="0" smtClean="0">
                <a:solidFill>
                  <a:srgbClr val="FF0000"/>
                </a:solidFill>
                <a:latin typeface="Elephant" pitchFamily="18" charset="0"/>
              </a:rPr>
              <a:t>        430,891</a:t>
            </a:r>
            <a:r>
              <a:rPr lang="en-US" sz="1500" u="sng" dirty="0" smtClean="0">
                <a:solidFill>
                  <a:schemeClr val="tx1">
                    <a:lumMod val="75000"/>
                    <a:lumOff val="25000"/>
                  </a:schemeClr>
                </a:solidFill>
                <a:latin typeface="Elephant" pitchFamily="18" charset="0"/>
              </a:rPr>
              <a:t>  </a:t>
            </a:r>
            <a:r>
              <a:rPr lang="en-US" sz="1500" u="sng" dirty="0">
                <a:solidFill>
                  <a:schemeClr val="tx1">
                    <a:lumMod val="75000"/>
                    <a:lumOff val="25000"/>
                  </a:schemeClr>
                </a:solidFill>
                <a:latin typeface="Elephant" pitchFamily="18" charset="0"/>
              </a:rPr>
              <a:t>Other Revenue</a:t>
            </a:r>
          </a:p>
          <a:p>
            <a:r>
              <a:rPr lang="en-US" sz="1500" dirty="0" smtClean="0">
                <a:solidFill>
                  <a:schemeClr val="tx2"/>
                </a:solidFill>
                <a:latin typeface="Elephant" pitchFamily="18" charset="0"/>
              </a:rPr>
              <a:t>$11,626,893</a:t>
            </a:r>
            <a:endParaRPr lang="en-US" sz="1500" dirty="0">
              <a:solidFill>
                <a:schemeClr val="tx2"/>
              </a:solidFill>
              <a:latin typeface="Elephant" pitchFamily="18" charset="0"/>
            </a:endParaRPr>
          </a:p>
          <a:p>
            <a:r>
              <a:rPr lang="en-US" sz="1500" dirty="0">
                <a:solidFill>
                  <a:schemeClr val="tx2"/>
                </a:solidFill>
                <a:latin typeface="Elephant" pitchFamily="18" charset="0"/>
              </a:rPr>
              <a:t>                                          </a:t>
            </a:r>
            <a:r>
              <a:rPr lang="en-US" sz="1500" dirty="0" smtClean="0">
                <a:solidFill>
                  <a:schemeClr val="tx2"/>
                </a:solidFill>
                <a:latin typeface="Elephant" pitchFamily="18" charset="0"/>
              </a:rPr>
              <a:t>2.62%</a:t>
            </a:r>
            <a:endParaRPr lang="en-US" sz="1500" dirty="0">
              <a:solidFill>
                <a:schemeClr val="tx2"/>
              </a:solidFill>
              <a:latin typeface="Elephant" pitchFamily="18" charset="0"/>
            </a:endParaRPr>
          </a:p>
        </p:txBody>
      </p:sp>
      <p:sp>
        <p:nvSpPr>
          <p:cNvPr id="12" name="TextBox 11"/>
          <p:cNvSpPr txBox="1"/>
          <p:nvPr/>
        </p:nvSpPr>
        <p:spPr>
          <a:xfrm>
            <a:off x="76200" y="6899075"/>
            <a:ext cx="3810000" cy="369332"/>
          </a:xfrm>
          <a:prstGeom prst="rect">
            <a:avLst/>
          </a:prstGeom>
          <a:noFill/>
        </p:spPr>
        <p:txBody>
          <a:bodyPr wrap="square" rtlCol="0">
            <a:spAutoFit/>
          </a:bodyPr>
          <a:lstStyle/>
          <a:p>
            <a:r>
              <a:rPr lang="en-US" dirty="0" smtClean="0"/>
              <a:t> </a:t>
            </a:r>
            <a:endParaRPr lang="en-US" dirty="0" smtClean="0">
              <a:solidFill>
                <a:schemeClr val="accent1">
                  <a:lumMod val="75000"/>
                </a:schemeClr>
              </a:solidFill>
              <a:latin typeface="Elephant" pitchFamily="18" charset="0"/>
            </a:endParaRPr>
          </a:p>
        </p:txBody>
      </p:sp>
    </p:spTree>
    <p:extLst>
      <p:ext uri="{BB962C8B-B14F-4D97-AF65-F5344CB8AC3E}">
        <p14:creationId xmlns:p14="http://schemas.microsoft.com/office/powerpoint/2010/main" val="24281229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686800" cy="1295400"/>
          </a:xfrm>
        </p:spPr>
        <p:txBody>
          <a:bodyPr>
            <a:noAutofit/>
          </a:bodyPr>
          <a:lstStyle/>
          <a:p>
            <a:pPr algn="ctr"/>
            <a:r>
              <a:rPr lang="en-US" sz="4000" dirty="0" smtClean="0">
                <a:latin typeface="Elephant" pitchFamily="18" charset="0"/>
              </a:rPr>
              <a:t/>
            </a:r>
            <a:br>
              <a:rPr lang="en-US" sz="4000" dirty="0" smtClean="0">
                <a:latin typeface="Elephant" pitchFamily="18" charset="0"/>
              </a:rPr>
            </a:br>
            <a:r>
              <a:rPr lang="en-US" sz="4000" dirty="0" smtClean="0">
                <a:latin typeface="Elephant" pitchFamily="18" charset="0"/>
              </a:rPr>
              <a:t>     </a:t>
            </a:r>
            <a:r>
              <a:rPr lang="en-US" sz="4000" b="1" dirty="0" smtClean="0">
                <a:solidFill>
                  <a:schemeClr val="accent2"/>
                </a:solidFill>
                <a:latin typeface="Elephant" pitchFamily="18" charset="0"/>
              </a:rPr>
              <a:t>What happens if the budget </a:t>
            </a:r>
            <a:br>
              <a:rPr lang="en-US" sz="4000" b="1" dirty="0" smtClean="0">
                <a:solidFill>
                  <a:schemeClr val="accent2"/>
                </a:solidFill>
                <a:latin typeface="Elephant" pitchFamily="18" charset="0"/>
              </a:rPr>
            </a:br>
            <a:r>
              <a:rPr lang="en-US" sz="4000" b="1" dirty="0" smtClean="0">
                <a:solidFill>
                  <a:schemeClr val="accent2"/>
                </a:solidFill>
                <a:latin typeface="Elephant" pitchFamily="18" charset="0"/>
              </a:rPr>
              <a:t>      is </a:t>
            </a:r>
            <a:r>
              <a:rPr lang="en-US" sz="4000" b="1" u="sng" dirty="0" smtClean="0">
                <a:solidFill>
                  <a:schemeClr val="accent2"/>
                </a:solidFill>
                <a:latin typeface="Elephant" pitchFamily="18" charset="0"/>
              </a:rPr>
              <a:t>not</a:t>
            </a:r>
            <a:r>
              <a:rPr lang="en-US" sz="4000" b="1" dirty="0" smtClean="0">
                <a:solidFill>
                  <a:schemeClr val="accent2"/>
                </a:solidFill>
                <a:latin typeface="Elephant" pitchFamily="18" charset="0"/>
              </a:rPr>
              <a:t> approved by the public? </a:t>
            </a:r>
            <a:endParaRPr lang="en-US" sz="4000" b="1" dirty="0">
              <a:solidFill>
                <a:schemeClr val="accent2"/>
              </a:solidFill>
              <a:latin typeface="Elephant" pitchFamily="18" charset="0"/>
            </a:endParaRPr>
          </a:p>
        </p:txBody>
      </p:sp>
      <p:sp>
        <p:nvSpPr>
          <p:cNvPr id="3" name="Rectangle 2"/>
          <p:cNvSpPr/>
          <p:nvPr/>
        </p:nvSpPr>
        <p:spPr>
          <a:xfrm>
            <a:off x="-16844" y="762000"/>
            <a:ext cx="9220200" cy="6186309"/>
          </a:xfrm>
          <a:prstGeom prst="rect">
            <a:avLst/>
          </a:prstGeom>
        </p:spPr>
        <p:txBody>
          <a:bodyPr wrap="square">
            <a:spAutoFit/>
          </a:bodyPr>
          <a:lstStyle/>
          <a:p>
            <a:endParaRPr lang="en-US" dirty="0" smtClean="0"/>
          </a:p>
          <a:p>
            <a:endParaRPr lang="en-US" dirty="0" smtClean="0"/>
          </a:p>
          <a:p>
            <a:r>
              <a:rPr lang="en-US" dirty="0" smtClean="0">
                <a:latin typeface="Elephant" pitchFamily="18" charset="0"/>
              </a:rPr>
              <a:t>           </a:t>
            </a:r>
            <a:r>
              <a:rPr lang="en-US" sz="2000" dirty="0" smtClean="0">
                <a:solidFill>
                  <a:schemeClr val="tx1">
                    <a:lumMod val="65000"/>
                    <a:lumOff val="35000"/>
                  </a:schemeClr>
                </a:solidFill>
                <a:latin typeface="Elephant" pitchFamily="18" charset="0"/>
              </a:rPr>
              <a:t>If the proposed budget is </a:t>
            </a:r>
            <a:r>
              <a:rPr lang="en-US" sz="2000" u="sng" dirty="0" smtClean="0">
                <a:solidFill>
                  <a:schemeClr val="tx1">
                    <a:lumMod val="65000"/>
                    <a:lumOff val="35000"/>
                  </a:schemeClr>
                </a:solidFill>
                <a:latin typeface="Elephant" pitchFamily="18" charset="0"/>
              </a:rPr>
              <a:t>not</a:t>
            </a:r>
            <a:r>
              <a:rPr lang="en-US" sz="2000" dirty="0" smtClean="0">
                <a:solidFill>
                  <a:schemeClr val="tx1">
                    <a:lumMod val="65000"/>
                    <a:lumOff val="35000"/>
                  </a:schemeClr>
                </a:solidFill>
                <a:latin typeface="Elephant" pitchFamily="18" charset="0"/>
              </a:rPr>
              <a:t> approved by the required margin: </a:t>
            </a:r>
          </a:p>
          <a:p>
            <a:endParaRPr lang="en-US" sz="2000" dirty="0" smtClean="0">
              <a:latin typeface="Elephant" pitchFamily="18" charset="0"/>
            </a:endParaRPr>
          </a:p>
          <a:p>
            <a:pPr marL="800100" lvl="1" indent="-342900">
              <a:buClr>
                <a:schemeClr val="accent1"/>
              </a:buClr>
              <a:buFont typeface="Elephant" panose="02020904090505020303" pitchFamily="18" charset="0"/>
              <a:buChar char="*"/>
            </a:pPr>
            <a:r>
              <a:rPr lang="en-US" sz="2000" dirty="0" smtClean="0">
                <a:solidFill>
                  <a:schemeClr val="tx1">
                    <a:lumMod val="65000"/>
                    <a:lumOff val="35000"/>
                  </a:schemeClr>
                </a:solidFill>
                <a:latin typeface="Elephant" pitchFamily="18" charset="0"/>
              </a:rPr>
              <a:t>the district may resubmit the original budget or submit a revised                     budget to the voters on the third Tuesday in June </a:t>
            </a:r>
          </a:p>
          <a:p>
            <a:pPr lvl="7">
              <a:buClr>
                <a:schemeClr val="accent1"/>
              </a:buClr>
            </a:pPr>
            <a:r>
              <a:rPr lang="en-US" sz="2000" dirty="0" smtClean="0">
                <a:solidFill>
                  <a:schemeClr val="tx1">
                    <a:lumMod val="65000"/>
                    <a:lumOff val="35000"/>
                  </a:schemeClr>
                </a:solidFill>
                <a:latin typeface="Elephant" pitchFamily="18" charset="0"/>
              </a:rPr>
              <a:t>                OR </a:t>
            </a:r>
          </a:p>
          <a:p>
            <a:pPr marL="800100" lvl="1" indent="-342900">
              <a:buClr>
                <a:schemeClr val="accent1"/>
              </a:buClr>
              <a:buFont typeface="Elephant" panose="02020904090505020303" pitchFamily="18" charset="0"/>
              <a:buChar char="*"/>
            </a:pPr>
            <a:r>
              <a:rPr lang="en-US" sz="2000" dirty="0" smtClean="0">
                <a:solidFill>
                  <a:schemeClr val="tx1">
                    <a:lumMod val="65000"/>
                    <a:lumOff val="35000"/>
                  </a:schemeClr>
                </a:solidFill>
                <a:latin typeface="Elephant" pitchFamily="18" charset="0"/>
              </a:rPr>
              <a:t>adopt a contingency budget that</a:t>
            </a:r>
            <a:r>
              <a:rPr lang="en-US" sz="2000" dirty="0" smtClean="0">
                <a:latin typeface="Elephant" pitchFamily="18" charset="0"/>
              </a:rPr>
              <a:t> </a:t>
            </a:r>
            <a:r>
              <a:rPr lang="en-US" sz="2000" b="1" dirty="0" smtClean="0">
                <a:solidFill>
                  <a:schemeClr val="accent1">
                    <a:lumMod val="75000"/>
                  </a:schemeClr>
                </a:solidFill>
                <a:latin typeface="Elephant" pitchFamily="18" charset="0"/>
              </a:rPr>
              <a:t>levies a tax no greater than that of  the prior year </a:t>
            </a:r>
            <a:r>
              <a:rPr lang="en-US" sz="2000" b="1" dirty="0" smtClean="0">
                <a:solidFill>
                  <a:schemeClr val="accent1">
                    <a:lumMod val="50000"/>
                  </a:schemeClr>
                </a:solidFill>
                <a:latin typeface="Elephant" pitchFamily="18" charset="0"/>
              </a:rPr>
              <a:t>($37,363 increase in proposed tax levy)</a:t>
            </a:r>
            <a:r>
              <a:rPr lang="en-US" sz="2000" b="1" dirty="0" smtClean="0">
                <a:latin typeface="Elephant" pitchFamily="18" charset="0"/>
              </a:rPr>
              <a:t> </a:t>
            </a:r>
          </a:p>
          <a:p>
            <a:endParaRPr lang="en-US" sz="2000" dirty="0" smtClean="0">
              <a:latin typeface="Elephant" pitchFamily="18" charset="0"/>
            </a:endParaRPr>
          </a:p>
          <a:p>
            <a:r>
              <a:rPr lang="en-US" sz="2000" dirty="0" smtClean="0">
                <a:latin typeface="Elephant" pitchFamily="18" charset="0"/>
              </a:rPr>
              <a:t>          </a:t>
            </a:r>
            <a:r>
              <a:rPr lang="en-US" sz="2000" dirty="0" smtClean="0">
                <a:solidFill>
                  <a:schemeClr val="tx1">
                    <a:lumMod val="65000"/>
                    <a:lumOff val="35000"/>
                  </a:schemeClr>
                </a:solidFill>
                <a:latin typeface="Elephant" pitchFamily="18" charset="0"/>
              </a:rPr>
              <a:t>If the resubmitted/revised budget proposal is </a:t>
            </a:r>
            <a:r>
              <a:rPr lang="en-US" sz="2000" u="sng" dirty="0" smtClean="0">
                <a:solidFill>
                  <a:schemeClr val="tx1">
                    <a:lumMod val="65000"/>
                    <a:lumOff val="35000"/>
                  </a:schemeClr>
                </a:solidFill>
                <a:latin typeface="Elephant" pitchFamily="18" charset="0"/>
              </a:rPr>
              <a:t>not</a:t>
            </a:r>
            <a:r>
              <a:rPr lang="en-US" sz="2000" dirty="0" smtClean="0">
                <a:solidFill>
                  <a:schemeClr val="tx1">
                    <a:lumMod val="65000"/>
                    <a:lumOff val="35000"/>
                  </a:schemeClr>
                </a:solidFill>
                <a:latin typeface="Elephant" pitchFamily="18" charset="0"/>
              </a:rPr>
              <a:t> approved by the                	required margin: </a:t>
            </a:r>
          </a:p>
          <a:p>
            <a:endParaRPr lang="en-US" sz="2000" dirty="0" smtClean="0">
              <a:solidFill>
                <a:schemeClr val="tx1">
                  <a:lumMod val="65000"/>
                  <a:lumOff val="35000"/>
                </a:schemeClr>
              </a:solidFill>
              <a:latin typeface="Elephant" pitchFamily="18" charset="0"/>
            </a:endParaRPr>
          </a:p>
          <a:p>
            <a:pPr marL="800100" lvl="1" indent="-342900">
              <a:buClr>
                <a:schemeClr val="accent1"/>
              </a:buClr>
              <a:buFont typeface="Elephant" panose="02020904090505020303" pitchFamily="18" charset="0"/>
              <a:buChar char="*"/>
            </a:pPr>
            <a:r>
              <a:rPr lang="en-US" sz="2000" dirty="0" smtClean="0">
                <a:solidFill>
                  <a:schemeClr val="tx1">
                    <a:lumMod val="65000"/>
                    <a:lumOff val="35000"/>
                  </a:schemeClr>
                </a:solidFill>
                <a:latin typeface="Elephant" pitchFamily="18" charset="0"/>
              </a:rPr>
              <a:t>the Board of Education must adopt a budget that levies a </a:t>
            </a:r>
            <a:r>
              <a:rPr lang="en-US" sz="2000" b="1" dirty="0" smtClean="0">
                <a:solidFill>
                  <a:schemeClr val="accent1">
                    <a:lumMod val="75000"/>
                  </a:schemeClr>
                </a:solidFill>
                <a:latin typeface="Elephant" pitchFamily="18" charset="0"/>
              </a:rPr>
              <a:t>tax no greater than that of the prior year </a:t>
            </a:r>
            <a:r>
              <a:rPr lang="en-US" sz="2000" b="1" dirty="0" smtClean="0">
                <a:solidFill>
                  <a:schemeClr val="accent1">
                    <a:lumMod val="50000"/>
                  </a:schemeClr>
                </a:solidFill>
                <a:latin typeface="Elephant" pitchFamily="18" charset="0"/>
              </a:rPr>
              <a:t>($37,363 increase in proposed tax levy)</a:t>
            </a:r>
            <a:r>
              <a:rPr lang="en-US" sz="2000" b="1" dirty="0" smtClean="0">
                <a:solidFill>
                  <a:schemeClr val="accent1">
                    <a:lumMod val="60000"/>
                    <a:lumOff val="40000"/>
                  </a:schemeClr>
                </a:solidFill>
                <a:latin typeface="Elephant" pitchFamily="18" charset="0"/>
              </a:rPr>
              <a:t> </a:t>
            </a:r>
            <a:r>
              <a:rPr lang="en-US" sz="2000" dirty="0" smtClean="0">
                <a:solidFill>
                  <a:schemeClr val="tx1">
                    <a:lumMod val="65000"/>
                    <a:lumOff val="35000"/>
                  </a:schemeClr>
                </a:solidFill>
                <a:latin typeface="Elephant" pitchFamily="18" charset="0"/>
              </a:rPr>
              <a:t>and the budget would be subject to contingent budget requirements</a:t>
            </a:r>
          </a:p>
          <a:p>
            <a:pPr lvl="1"/>
            <a:endParaRPr lang="en-US" sz="1000" dirty="0" smtClean="0">
              <a:solidFill>
                <a:schemeClr val="tx1">
                  <a:lumMod val="65000"/>
                  <a:lumOff val="35000"/>
                </a:schemeClr>
              </a:solidFill>
              <a:latin typeface="Elephant" pitchFamily="18" charset="0"/>
            </a:endParaRPr>
          </a:p>
          <a:p>
            <a:pPr marL="800100" lvl="1" indent="-342900">
              <a:buClr>
                <a:schemeClr val="accent1"/>
              </a:buClr>
              <a:buFont typeface="Elephant" panose="02020904090505020303" pitchFamily="18" charset="0"/>
              <a:buChar char="*"/>
            </a:pPr>
            <a:r>
              <a:rPr lang="en-US" sz="2000" dirty="0" smtClean="0">
                <a:solidFill>
                  <a:schemeClr val="tx1">
                    <a:lumMod val="65000"/>
                    <a:lumOff val="35000"/>
                  </a:schemeClr>
                </a:solidFill>
                <a:latin typeface="Elephant" pitchFamily="18" charset="0"/>
              </a:rPr>
              <a:t>Districts will not be allowed to increase the tax levy to fund items excluded from the tax cap </a:t>
            </a:r>
          </a:p>
        </p:txBody>
      </p:sp>
    </p:spTree>
    <p:extLst>
      <p:ext uri="{BB962C8B-B14F-4D97-AF65-F5344CB8AC3E}">
        <p14:creationId xmlns:p14="http://schemas.microsoft.com/office/powerpoint/2010/main" val="29935341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5400" b="1" dirty="0" smtClean="0">
                <a:solidFill>
                  <a:schemeClr val="accent1">
                    <a:lumMod val="60000"/>
                    <a:lumOff val="40000"/>
                  </a:schemeClr>
                </a:solidFill>
                <a:latin typeface="Elephant" pitchFamily="18" charset="0"/>
              </a:rPr>
              <a:t>   </a:t>
            </a:r>
            <a:r>
              <a:rPr lang="en-US" sz="5400" b="1" dirty="0" smtClean="0">
                <a:solidFill>
                  <a:schemeClr val="accent2"/>
                </a:solidFill>
                <a:latin typeface="Elephant" pitchFamily="18" charset="0"/>
              </a:rPr>
              <a:t>In Brief…</a:t>
            </a:r>
            <a:endParaRPr lang="en-US" sz="5400" b="1" dirty="0">
              <a:solidFill>
                <a:schemeClr val="accent2"/>
              </a:solidFill>
              <a:latin typeface="Elephant" pitchFamily="18" charset="0"/>
            </a:endParaRPr>
          </a:p>
        </p:txBody>
      </p:sp>
      <p:sp>
        <p:nvSpPr>
          <p:cNvPr id="3" name="Rectangle 2"/>
          <p:cNvSpPr/>
          <p:nvPr/>
        </p:nvSpPr>
        <p:spPr>
          <a:xfrm>
            <a:off x="381000" y="685800"/>
            <a:ext cx="8382000" cy="5880021"/>
          </a:xfrm>
          <a:prstGeom prst="rect">
            <a:avLst/>
          </a:prstGeom>
        </p:spPr>
        <p:txBody>
          <a:bodyPr wrap="square">
            <a:spAutoFit/>
          </a:bodyPr>
          <a:lstStyle/>
          <a:p>
            <a:pPr>
              <a:buClr>
                <a:schemeClr val="accent2">
                  <a:lumMod val="60000"/>
                  <a:lumOff val="40000"/>
                </a:schemeClr>
              </a:buClr>
              <a:buFont typeface="Wingdings" pitchFamily="2" charset="2"/>
              <a:buChar char="v"/>
            </a:pPr>
            <a:endParaRPr lang="en-US" dirty="0" smtClean="0"/>
          </a:p>
          <a:p>
            <a:pPr>
              <a:buClr>
                <a:schemeClr val="accent2">
                  <a:lumMod val="60000"/>
                  <a:lumOff val="40000"/>
                </a:schemeClr>
              </a:buClr>
              <a:buFont typeface="Wingdings" pitchFamily="2" charset="2"/>
              <a:buChar char="v"/>
            </a:pPr>
            <a:endParaRPr lang="en-US" dirty="0" smtClean="0"/>
          </a:p>
          <a:p>
            <a:pPr marL="342900" indent="-342900">
              <a:buClr>
                <a:schemeClr val="accent1"/>
              </a:buClr>
              <a:buFontTx/>
              <a:buChar char="*"/>
            </a:pPr>
            <a:r>
              <a:rPr lang="en-US" sz="2500" dirty="0" smtClean="0"/>
              <a:t>    </a:t>
            </a:r>
            <a:r>
              <a:rPr lang="en-US" sz="2400" dirty="0" smtClean="0">
                <a:solidFill>
                  <a:schemeClr val="tx1">
                    <a:lumMod val="65000"/>
                    <a:lumOff val="35000"/>
                  </a:schemeClr>
                </a:solidFill>
                <a:latin typeface="Elephant" pitchFamily="18" charset="0"/>
              </a:rPr>
              <a:t>NYS has a property tax cap, </a:t>
            </a:r>
            <a:r>
              <a:rPr lang="en-US" sz="2400" b="1" u="sng" dirty="0" smtClean="0">
                <a:solidFill>
                  <a:schemeClr val="accent1">
                    <a:lumMod val="60000"/>
                    <a:lumOff val="40000"/>
                  </a:schemeClr>
                </a:solidFill>
                <a:latin typeface="Elephant" pitchFamily="18" charset="0"/>
              </a:rPr>
              <a:t>NOT</a:t>
            </a:r>
            <a:r>
              <a:rPr lang="en-US" sz="2400" dirty="0" smtClean="0">
                <a:latin typeface="Elephant" pitchFamily="18" charset="0"/>
              </a:rPr>
              <a:t> </a:t>
            </a:r>
            <a:r>
              <a:rPr lang="en-US" sz="2400" dirty="0" smtClean="0">
                <a:solidFill>
                  <a:schemeClr val="tx1">
                    <a:lumMod val="65000"/>
                    <a:lumOff val="35000"/>
                  </a:schemeClr>
                </a:solidFill>
                <a:latin typeface="Elephant" pitchFamily="18" charset="0"/>
              </a:rPr>
              <a:t>a 2% cap</a:t>
            </a:r>
          </a:p>
          <a:p>
            <a:pPr marL="342900" indent="-342900">
              <a:buClr>
                <a:schemeClr val="accent1"/>
              </a:buClr>
              <a:buFont typeface="Elephant" panose="02020904090505020303" pitchFamily="18" charset="0"/>
              <a:buChar char="*"/>
            </a:pPr>
            <a:r>
              <a:rPr lang="en-US" sz="2400" dirty="0" smtClean="0">
                <a:solidFill>
                  <a:schemeClr val="tx1">
                    <a:lumMod val="65000"/>
                    <a:lumOff val="35000"/>
                  </a:schemeClr>
                </a:solidFill>
                <a:latin typeface="Elephant" pitchFamily="18" charset="0"/>
              </a:rPr>
              <a:t>     The property tax cap limits the school district   </a:t>
            </a:r>
            <a:r>
              <a:rPr lang="en-US" sz="2400" dirty="0" smtClean="0">
                <a:latin typeface="Elephant" pitchFamily="18" charset="0"/>
              </a:rPr>
              <a:t>	</a:t>
            </a:r>
            <a:r>
              <a:rPr lang="en-US" sz="2400" dirty="0" smtClean="0">
                <a:solidFill>
                  <a:schemeClr val="tx1">
                    <a:lumMod val="65000"/>
                    <a:lumOff val="35000"/>
                  </a:schemeClr>
                </a:solidFill>
                <a:latin typeface="Elephant" pitchFamily="18" charset="0"/>
              </a:rPr>
              <a:t>levy</a:t>
            </a:r>
            <a:r>
              <a:rPr lang="en-US" sz="2400" dirty="0" smtClean="0">
                <a:latin typeface="Elephant" pitchFamily="18" charset="0"/>
              </a:rPr>
              <a:t> </a:t>
            </a:r>
            <a:r>
              <a:rPr lang="en-US" sz="2400" b="1" u="sng" dirty="0" smtClean="0">
                <a:solidFill>
                  <a:schemeClr val="accent1">
                    <a:lumMod val="60000"/>
                    <a:lumOff val="40000"/>
                  </a:schemeClr>
                </a:solidFill>
                <a:latin typeface="Elephant" pitchFamily="18" charset="0"/>
              </a:rPr>
              <a:t>NOT</a:t>
            </a:r>
            <a:r>
              <a:rPr lang="en-US" sz="2400" b="1" dirty="0" smtClean="0">
                <a:solidFill>
                  <a:schemeClr val="accent1">
                    <a:lumMod val="60000"/>
                    <a:lumOff val="40000"/>
                  </a:schemeClr>
                </a:solidFill>
                <a:latin typeface="Elephant" pitchFamily="18" charset="0"/>
              </a:rPr>
              <a:t> </a:t>
            </a:r>
            <a:r>
              <a:rPr lang="en-US" sz="2400" dirty="0" smtClean="0">
                <a:solidFill>
                  <a:schemeClr val="tx1">
                    <a:lumMod val="65000"/>
                    <a:lumOff val="35000"/>
                  </a:schemeClr>
                </a:solidFill>
                <a:latin typeface="Elephant" pitchFamily="18" charset="0"/>
              </a:rPr>
              <a:t>the individual tax bill of resident 	taxpayers </a:t>
            </a:r>
          </a:p>
          <a:p>
            <a:pPr marL="342900" indent="-342900">
              <a:buClr>
                <a:schemeClr val="accent1"/>
              </a:buClr>
              <a:buFont typeface="Elephant" panose="02020904090505020303" pitchFamily="18" charset="0"/>
              <a:buChar char="*"/>
            </a:pPr>
            <a:r>
              <a:rPr lang="en-US" sz="2400" dirty="0" smtClean="0">
                <a:latin typeface="Elephant" pitchFamily="18" charset="0"/>
              </a:rPr>
              <a:t>     </a:t>
            </a:r>
            <a:r>
              <a:rPr lang="en-US" sz="2400" dirty="0" smtClean="0">
                <a:solidFill>
                  <a:schemeClr val="tx1">
                    <a:lumMod val="65000"/>
                    <a:lumOff val="35000"/>
                  </a:schemeClr>
                </a:solidFill>
                <a:latin typeface="Elephant" pitchFamily="18" charset="0"/>
              </a:rPr>
              <a:t>The law doesn’t cap tax increase; it sets a new 	threshold for voter approval based on the tax 	increase</a:t>
            </a:r>
          </a:p>
          <a:p>
            <a:pPr marL="342900" indent="-342900">
              <a:buClr>
                <a:schemeClr val="accent1"/>
              </a:buClr>
              <a:buFont typeface="Elephant" panose="02020904090505020303" pitchFamily="18" charset="0"/>
              <a:buChar char="*"/>
            </a:pPr>
            <a:r>
              <a:rPr lang="en-US" sz="2400" dirty="0" smtClean="0">
                <a:solidFill>
                  <a:schemeClr val="tx1">
                    <a:lumMod val="65000"/>
                    <a:lumOff val="35000"/>
                  </a:schemeClr>
                </a:solidFill>
                <a:latin typeface="Elephant" pitchFamily="18" charset="0"/>
              </a:rPr>
              <a:t>    The formula allows for certain expenses to be 	exempt from the cap so the total tax levy 	increase can be greater than the perceived cap</a:t>
            </a:r>
          </a:p>
          <a:p>
            <a:pPr marL="342900" indent="-342900">
              <a:buClr>
                <a:schemeClr val="accent1"/>
              </a:buClr>
              <a:buFont typeface="Elephant" panose="02020904090505020303" pitchFamily="18" charset="0"/>
              <a:buChar char="*"/>
            </a:pPr>
            <a:r>
              <a:rPr lang="en-US" sz="2400" dirty="0" smtClean="0">
                <a:solidFill>
                  <a:schemeClr val="tx1">
                    <a:lumMod val="65000"/>
                    <a:lumOff val="35000"/>
                  </a:schemeClr>
                </a:solidFill>
                <a:latin typeface="Elephant" pitchFamily="18" charset="0"/>
              </a:rPr>
              <a:t>    BOEs can present a budget that ”overrides” the 	cap but will need 60% voter approval </a:t>
            </a:r>
          </a:p>
          <a:p>
            <a:pPr marL="342900" indent="-342900">
              <a:buClr>
                <a:schemeClr val="accent1"/>
              </a:buClr>
              <a:buFont typeface="Elephant" panose="02020904090505020303" pitchFamily="18" charset="0"/>
              <a:buChar char="*"/>
            </a:pPr>
            <a:r>
              <a:rPr lang="en-US" sz="2400" dirty="0" smtClean="0">
                <a:solidFill>
                  <a:schemeClr val="tx1">
                    <a:lumMod val="65000"/>
                    <a:lumOff val="35000"/>
                  </a:schemeClr>
                </a:solidFill>
                <a:latin typeface="Elephant" pitchFamily="18" charset="0"/>
              </a:rPr>
              <a:t>     Voters are approving the budget (spending plan) </a:t>
            </a:r>
            <a:r>
              <a:rPr lang="en-US" sz="2400" dirty="0" smtClean="0">
                <a:latin typeface="Elephant" pitchFamily="18" charset="0"/>
              </a:rPr>
              <a:t>	</a:t>
            </a:r>
            <a:r>
              <a:rPr lang="en-US" sz="2400" b="1" u="sng" dirty="0" smtClean="0">
                <a:solidFill>
                  <a:schemeClr val="accent1">
                    <a:lumMod val="60000"/>
                    <a:lumOff val="40000"/>
                  </a:schemeClr>
                </a:solidFill>
                <a:latin typeface="Elephant" pitchFamily="18" charset="0"/>
              </a:rPr>
              <a:t>NOT</a:t>
            </a:r>
            <a:r>
              <a:rPr lang="en-US" sz="2400" dirty="0" smtClean="0">
                <a:solidFill>
                  <a:schemeClr val="accent1">
                    <a:lumMod val="60000"/>
                    <a:lumOff val="40000"/>
                  </a:schemeClr>
                </a:solidFill>
                <a:latin typeface="Elephant" pitchFamily="18" charset="0"/>
              </a:rPr>
              <a:t> </a:t>
            </a:r>
            <a:r>
              <a:rPr lang="en-US" sz="2400" dirty="0" smtClean="0">
                <a:solidFill>
                  <a:schemeClr val="tx1">
                    <a:lumMod val="65000"/>
                    <a:lumOff val="35000"/>
                  </a:schemeClr>
                </a:solidFill>
                <a:latin typeface="Elephant" pitchFamily="18" charset="0"/>
              </a:rPr>
              <a:t>the tax levy, unless going over cap </a:t>
            </a:r>
          </a:p>
        </p:txBody>
      </p:sp>
    </p:spTree>
    <p:extLst>
      <p:ext uri="{BB962C8B-B14F-4D97-AF65-F5344CB8AC3E}">
        <p14:creationId xmlns:p14="http://schemas.microsoft.com/office/powerpoint/2010/main" val="39415708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144000" cy="666750"/>
          </a:xfrm>
        </p:spPr>
        <p:txBody>
          <a:bodyPr>
            <a:noAutofit/>
          </a:bodyPr>
          <a:lstStyle/>
          <a:p>
            <a:pPr algn="ctr"/>
            <a:r>
              <a:rPr lang="en-US" b="1" dirty="0">
                <a:solidFill>
                  <a:schemeClr val="accent2"/>
                </a:solidFill>
                <a:latin typeface="Elephant" panose="02020904090505020303" pitchFamily="18" charset="0"/>
              </a:rPr>
              <a:t>Real Property Tax Freeze Credit for School Districts 2014/15 &amp; 2015/16</a:t>
            </a:r>
            <a:br>
              <a:rPr lang="en-US" b="1" dirty="0">
                <a:solidFill>
                  <a:schemeClr val="accent2"/>
                </a:solidFill>
                <a:latin typeface="Elephant" panose="02020904090505020303" pitchFamily="18" charset="0"/>
              </a:rPr>
            </a:br>
            <a:endParaRPr lang="en-US" dirty="0">
              <a:solidFill>
                <a:schemeClr val="accent2"/>
              </a:solidFill>
            </a:endParaRPr>
          </a:p>
        </p:txBody>
      </p:sp>
      <p:sp>
        <p:nvSpPr>
          <p:cNvPr id="3" name="Rectangle 2"/>
          <p:cNvSpPr/>
          <p:nvPr/>
        </p:nvSpPr>
        <p:spPr>
          <a:xfrm>
            <a:off x="152400" y="1447800"/>
            <a:ext cx="9144000" cy="5647700"/>
          </a:xfrm>
          <a:prstGeom prst="rect">
            <a:avLst/>
          </a:prstGeom>
        </p:spPr>
        <p:txBody>
          <a:bodyPr wrap="square">
            <a:spAutoFit/>
          </a:bodyPr>
          <a:lstStyle/>
          <a:p>
            <a:r>
              <a:rPr lang="en-US" dirty="0">
                <a:solidFill>
                  <a:schemeClr val="accent2">
                    <a:lumMod val="75000"/>
                  </a:schemeClr>
                </a:solidFill>
                <a:latin typeface="Elephant" panose="02020904090505020303" pitchFamily="18" charset="0"/>
              </a:rPr>
              <a:t>Home Owner Requirements</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Property MUST be homeowner’s primary residence</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Total household income must be $500,000 or less</a:t>
            </a:r>
          </a:p>
          <a:p>
            <a:pPr lvl="1"/>
            <a:endParaRPr lang="en-US" sz="1000" dirty="0">
              <a:solidFill>
                <a:schemeClr val="accent1">
                  <a:lumMod val="75000"/>
                </a:schemeClr>
              </a:solidFill>
              <a:latin typeface="Elephant" panose="02020904090505020303" pitchFamily="18" charset="0"/>
            </a:endParaRPr>
          </a:p>
          <a:p>
            <a:r>
              <a:rPr lang="en-US" dirty="0">
                <a:solidFill>
                  <a:schemeClr val="accent2">
                    <a:lumMod val="75000"/>
                  </a:schemeClr>
                </a:solidFill>
                <a:latin typeface="Elephant" panose="02020904090505020303" pitchFamily="18" charset="0"/>
              </a:rPr>
              <a:t>2014/15:</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District must stay within tax levy cap</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The credit will be equal to the greater of:</a:t>
            </a:r>
          </a:p>
          <a:p>
            <a:pPr marL="942975" lvl="2"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.0146 x school taxes paid in 2013/14   </a:t>
            </a:r>
            <a:r>
              <a:rPr lang="en-US" sz="1600" dirty="0">
                <a:solidFill>
                  <a:schemeClr val="tx1">
                    <a:lumMod val="65000"/>
                    <a:lumOff val="35000"/>
                  </a:schemeClr>
                </a:solidFill>
                <a:latin typeface="Elephant" panose="02020904090505020303" pitchFamily="18" charset="0"/>
              </a:rPr>
              <a:t>OR   </a:t>
            </a:r>
            <a:r>
              <a:rPr lang="en-US" sz="1600" dirty="0">
                <a:solidFill>
                  <a:schemeClr val="accent1">
                    <a:lumMod val="75000"/>
                  </a:schemeClr>
                </a:solidFill>
                <a:latin typeface="Elephant" panose="02020904090505020303" pitchFamily="18" charset="0"/>
              </a:rPr>
              <a:t>the</a:t>
            </a:r>
            <a:r>
              <a:rPr lang="en-US" sz="1600" dirty="0">
                <a:solidFill>
                  <a:schemeClr val="tx1">
                    <a:lumMod val="65000"/>
                    <a:lumOff val="35000"/>
                  </a:schemeClr>
                </a:solidFill>
                <a:latin typeface="Elephant" panose="02020904090505020303" pitchFamily="18" charset="0"/>
              </a:rPr>
              <a:t> </a:t>
            </a:r>
            <a:r>
              <a:rPr lang="en-US" sz="1600" dirty="0">
                <a:solidFill>
                  <a:schemeClr val="accent1">
                    <a:lumMod val="75000"/>
                  </a:schemeClr>
                </a:solidFill>
                <a:latin typeface="Elephant" panose="02020904090505020303" pitchFamily="18" charset="0"/>
              </a:rPr>
              <a:t>amount 2014/15 taxes exceed 2013/14 taxes</a:t>
            </a:r>
          </a:p>
          <a:p>
            <a:pPr marL="942975" lvl="2"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Taxpayers will receive a check from NYS Taxation and Finance for the value of the credit</a:t>
            </a:r>
          </a:p>
          <a:p>
            <a:pPr lvl="2"/>
            <a:endParaRPr lang="en-US" sz="1000" dirty="0">
              <a:solidFill>
                <a:schemeClr val="accent1">
                  <a:lumMod val="75000"/>
                </a:schemeClr>
              </a:solidFill>
              <a:latin typeface="Elephant" panose="02020904090505020303" pitchFamily="18" charset="0"/>
            </a:endParaRPr>
          </a:p>
          <a:p>
            <a:r>
              <a:rPr lang="en-US" dirty="0">
                <a:solidFill>
                  <a:schemeClr val="accent2">
                    <a:lumMod val="75000"/>
                  </a:schemeClr>
                </a:solidFill>
                <a:latin typeface="Elephant" panose="02020904090505020303" pitchFamily="18" charset="0"/>
              </a:rPr>
              <a:t>2015/16:</a:t>
            </a:r>
            <a:endParaRPr lang="en-US" dirty="0">
              <a:solidFill>
                <a:schemeClr val="accent1">
                  <a:lumMod val="75000"/>
                </a:schemeClr>
              </a:solidFill>
              <a:latin typeface="Elephant" panose="02020904090505020303" pitchFamily="18" charset="0"/>
            </a:endParaRP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District must stay within tax levy cap</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Must have state approved government efficiency plan which demonstrates 3 year savings and efficiencies of at least 1% per year submitted by the district to the NYS Comptroller</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The credit will be equal to the greater of:</a:t>
            </a:r>
          </a:p>
          <a:p>
            <a:pPr marL="942975" lvl="2"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.0162 x school taxes paid in 2013/14   </a:t>
            </a:r>
            <a:r>
              <a:rPr lang="en-US" sz="1600" dirty="0">
                <a:solidFill>
                  <a:schemeClr val="tx1">
                    <a:lumMod val="65000"/>
                    <a:lumOff val="35000"/>
                  </a:schemeClr>
                </a:solidFill>
                <a:latin typeface="Elephant" panose="02020904090505020303" pitchFamily="18" charset="0"/>
              </a:rPr>
              <a:t>OR   </a:t>
            </a:r>
            <a:r>
              <a:rPr lang="en-US" sz="1600" dirty="0">
                <a:solidFill>
                  <a:schemeClr val="accent1">
                    <a:lumMod val="75000"/>
                  </a:schemeClr>
                </a:solidFill>
                <a:latin typeface="Elephant" panose="02020904090505020303" pitchFamily="18" charset="0"/>
              </a:rPr>
              <a:t>the</a:t>
            </a:r>
            <a:r>
              <a:rPr lang="en-US" sz="1600" dirty="0">
                <a:solidFill>
                  <a:schemeClr val="tx1">
                    <a:lumMod val="65000"/>
                    <a:lumOff val="35000"/>
                  </a:schemeClr>
                </a:solidFill>
                <a:latin typeface="Elephant" panose="02020904090505020303" pitchFamily="18" charset="0"/>
              </a:rPr>
              <a:t> </a:t>
            </a:r>
            <a:r>
              <a:rPr lang="en-US" sz="1600" dirty="0">
                <a:solidFill>
                  <a:schemeClr val="accent1">
                    <a:lumMod val="75000"/>
                  </a:schemeClr>
                </a:solidFill>
                <a:latin typeface="Elephant" panose="02020904090505020303" pitchFamily="18" charset="0"/>
              </a:rPr>
              <a:t>amount 2015/16 taxes exceed 2013/14 taxes</a:t>
            </a:r>
          </a:p>
          <a:p>
            <a:pPr marL="942975" lvl="2"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Taxpayers will receive a check from NYS Taxation and Finance for the value of the credit</a:t>
            </a:r>
          </a:p>
          <a:p>
            <a:pPr lvl="1"/>
            <a:endParaRPr lang="en-US" sz="1500" dirty="0">
              <a:solidFill>
                <a:schemeClr val="accent1">
                  <a:lumMod val="75000"/>
                </a:schemeClr>
              </a:solidFill>
              <a:latin typeface="Elephant" panose="02020904090505020303" pitchFamily="18" charset="0"/>
            </a:endParaRPr>
          </a:p>
        </p:txBody>
      </p:sp>
    </p:spTree>
    <p:extLst>
      <p:ext uri="{BB962C8B-B14F-4D97-AF65-F5344CB8AC3E}">
        <p14:creationId xmlns:p14="http://schemas.microsoft.com/office/powerpoint/2010/main" val="3987302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4172"/>
          </a:xfrm>
        </p:spPr>
        <p:txBody>
          <a:bodyPr>
            <a:noAutofit/>
          </a:bodyPr>
          <a:lstStyle/>
          <a:p>
            <a:pPr algn="ctr"/>
            <a:r>
              <a:rPr lang="en-US" sz="5400" dirty="0" smtClean="0">
                <a:solidFill>
                  <a:schemeClr val="accent2"/>
                </a:solidFill>
                <a:latin typeface="Elephant" panose="02020904090505020303" pitchFamily="18" charset="0"/>
              </a:rPr>
              <a:t>Property Tax Relief Credit 2016-2019</a:t>
            </a:r>
            <a:endParaRPr lang="en-US" sz="5400" dirty="0">
              <a:solidFill>
                <a:schemeClr val="accent2"/>
              </a:solidFill>
              <a:latin typeface="Elephant" panose="02020904090505020303" pitchFamily="18" charset="0"/>
            </a:endParaRPr>
          </a:p>
        </p:txBody>
      </p:sp>
      <p:sp>
        <p:nvSpPr>
          <p:cNvPr id="4" name="TextBox 3"/>
          <p:cNvSpPr txBox="1"/>
          <p:nvPr/>
        </p:nvSpPr>
        <p:spPr>
          <a:xfrm>
            <a:off x="114300" y="2057400"/>
            <a:ext cx="9039225" cy="5001369"/>
          </a:xfrm>
          <a:prstGeom prst="rect">
            <a:avLst/>
          </a:prstGeom>
          <a:noFill/>
        </p:spPr>
        <p:txBody>
          <a:bodyPr wrap="square" rtlCol="0">
            <a:spAutoFit/>
          </a:bodyPr>
          <a:lstStyle/>
          <a:p>
            <a:r>
              <a:rPr lang="en-US" dirty="0">
                <a:solidFill>
                  <a:schemeClr val="accent2">
                    <a:lumMod val="75000"/>
                  </a:schemeClr>
                </a:solidFill>
                <a:latin typeface="Elephant" panose="02020904090505020303" pitchFamily="18" charset="0"/>
              </a:rPr>
              <a:t>Home Owner Requirements</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Property MUST be homeowner’s primary residence receiving Basic or Enhanced STAR</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Total household income up to $275,000 </a:t>
            </a:r>
          </a:p>
          <a:p>
            <a:pPr marL="600075" lvl="1" indent="-257175">
              <a:buFont typeface="Wingdings" panose="05000000000000000000" pitchFamily="2" charset="2"/>
              <a:buChar char="v"/>
            </a:pPr>
            <a:endParaRPr lang="en-US" sz="1425" dirty="0">
              <a:solidFill>
                <a:schemeClr val="accent1">
                  <a:lumMod val="75000"/>
                </a:schemeClr>
              </a:solidFill>
              <a:latin typeface="Elephant" panose="02020904090505020303" pitchFamily="18" charset="0"/>
            </a:endParaRPr>
          </a:p>
          <a:p>
            <a:r>
              <a:rPr lang="en-US" dirty="0">
                <a:solidFill>
                  <a:schemeClr val="accent1">
                    <a:lumMod val="75000"/>
                  </a:schemeClr>
                </a:solidFill>
                <a:latin typeface="Elephant" panose="02020904090505020303" pitchFamily="18" charset="0"/>
              </a:rPr>
              <a:t>2016/17:</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District must stay within tax levy cap</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Credit for those living in NYC suburbs, including Orange County, will be $130</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Taxpayers will receive a check from NYS Taxation and Finance for the value of the cre</a:t>
            </a:r>
            <a:r>
              <a:rPr lang="en-US" sz="1425" dirty="0">
                <a:solidFill>
                  <a:schemeClr val="accent1">
                    <a:lumMod val="75000"/>
                  </a:schemeClr>
                </a:solidFill>
                <a:latin typeface="Elephant" panose="02020904090505020303" pitchFamily="18" charset="0"/>
              </a:rPr>
              <a:t>dit</a:t>
            </a:r>
          </a:p>
          <a:p>
            <a:pPr marL="600075" lvl="1" indent="-257175">
              <a:buFont typeface="Wingdings" panose="05000000000000000000" pitchFamily="2" charset="2"/>
              <a:buChar char="v"/>
            </a:pPr>
            <a:endParaRPr lang="en-US" sz="1425" dirty="0">
              <a:solidFill>
                <a:schemeClr val="accent1">
                  <a:lumMod val="75000"/>
                </a:schemeClr>
              </a:solidFill>
              <a:latin typeface="Elephant" panose="02020904090505020303" pitchFamily="18" charset="0"/>
            </a:endParaRPr>
          </a:p>
          <a:p>
            <a:r>
              <a:rPr lang="en-US" dirty="0" smtClean="0">
                <a:solidFill>
                  <a:schemeClr val="accent1">
                    <a:lumMod val="75000"/>
                  </a:schemeClr>
                </a:solidFill>
                <a:latin typeface="Elephant" panose="02020904090505020303" pitchFamily="18" charset="0"/>
              </a:rPr>
              <a:t>2017 - 2019</a:t>
            </a:r>
            <a:endParaRPr lang="en-US" dirty="0">
              <a:solidFill>
                <a:schemeClr val="accent1">
                  <a:lumMod val="75000"/>
                </a:schemeClr>
              </a:solidFill>
              <a:latin typeface="Elephant" panose="02020904090505020303" pitchFamily="18" charset="0"/>
            </a:endParaRPr>
          </a:p>
          <a:p>
            <a:pPr marL="600075" lvl="2"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District must stay within tax levy cap</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Credit amounts will be tied to a percentage of STAR tax savings, using a progressive income-based percentage schedule</a:t>
            </a:r>
          </a:p>
          <a:p>
            <a:pPr marL="600075" lvl="1" indent="-257175">
              <a:buFont typeface="Wingdings" panose="05000000000000000000" pitchFamily="2" charset="2"/>
              <a:buChar char="v"/>
            </a:pPr>
            <a:r>
              <a:rPr lang="en-US" sz="1600" dirty="0">
                <a:solidFill>
                  <a:schemeClr val="accent1">
                    <a:lumMod val="75000"/>
                  </a:schemeClr>
                </a:solidFill>
                <a:latin typeface="Elephant" panose="02020904090505020303" pitchFamily="18" charset="0"/>
              </a:rPr>
              <a:t>Taxpayers will receive a check from NYS Taxation and Finance for the value of the credit</a:t>
            </a:r>
          </a:p>
          <a:p>
            <a:pPr marL="600075" lvl="1" indent="-257175">
              <a:buFont typeface="Wingdings" panose="05000000000000000000" pitchFamily="2" charset="2"/>
              <a:buChar char="v"/>
            </a:pPr>
            <a:endParaRPr lang="en-US" sz="1600" dirty="0">
              <a:solidFill>
                <a:schemeClr val="accent1">
                  <a:lumMod val="75000"/>
                </a:schemeClr>
              </a:solidFill>
              <a:latin typeface="Elephant" panose="02020904090505020303" pitchFamily="18" charset="0"/>
            </a:endParaRPr>
          </a:p>
          <a:p>
            <a:pPr marL="600075" lvl="1" indent="-257175">
              <a:buFont typeface="Wingdings" panose="05000000000000000000" pitchFamily="2" charset="2"/>
              <a:buChar char="v"/>
            </a:pPr>
            <a:endParaRPr lang="en-US" sz="1425" dirty="0">
              <a:solidFill>
                <a:schemeClr val="accent1">
                  <a:lumMod val="75000"/>
                </a:schemeClr>
              </a:solidFill>
              <a:latin typeface="Elephant" panose="02020904090505020303" pitchFamily="18" charset="0"/>
            </a:endParaRPr>
          </a:p>
          <a:p>
            <a:pPr marL="600075" lvl="1" indent="-257175">
              <a:buFont typeface="Wingdings" panose="05000000000000000000" pitchFamily="2" charset="2"/>
              <a:buChar char="v"/>
            </a:pPr>
            <a:endParaRPr lang="en-US" sz="1425" dirty="0">
              <a:solidFill>
                <a:schemeClr val="accent1">
                  <a:lumMod val="75000"/>
                </a:schemeClr>
              </a:solidFill>
              <a:latin typeface="Elephant" panose="02020904090505020303" pitchFamily="18" charset="0"/>
            </a:endParaRPr>
          </a:p>
        </p:txBody>
      </p:sp>
    </p:spTree>
    <p:extLst>
      <p:ext uri="{BB962C8B-B14F-4D97-AF65-F5344CB8AC3E}">
        <p14:creationId xmlns:p14="http://schemas.microsoft.com/office/powerpoint/2010/main" val="31700923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76200"/>
            <a:ext cx="9067800" cy="1320800"/>
          </a:xfrm>
        </p:spPr>
        <p:txBody>
          <a:bodyPr>
            <a:noAutofit/>
          </a:bodyPr>
          <a:lstStyle/>
          <a:p>
            <a:pPr algn="ctr"/>
            <a:r>
              <a:rPr lang="en-US" sz="5400" b="1" dirty="0" smtClean="0">
                <a:solidFill>
                  <a:schemeClr val="accent2"/>
                </a:solidFill>
                <a:latin typeface="Elephant" panose="02020904090505020303" pitchFamily="18" charset="0"/>
              </a:rPr>
              <a:t>Proposed Taxes 2016/17 Compared to 2015/16*</a:t>
            </a:r>
            <a:endParaRPr lang="en-US" sz="5400" b="1" dirty="0">
              <a:solidFill>
                <a:schemeClr val="accent2"/>
              </a:solidFill>
              <a:latin typeface="Elephant" panose="02020904090505020303" pitchFamily="18" charset="0"/>
            </a:endParaRPr>
          </a:p>
        </p:txBody>
      </p:sp>
      <p:sp>
        <p:nvSpPr>
          <p:cNvPr id="6" name="Content Placeholder 5"/>
          <p:cNvSpPr>
            <a:spLocks noGrp="1"/>
          </p:cNvSpPr>
          <p:nvPr>
            <p:ph sz="half" idx="1"/>
          </p:nvPr>
        </p:nvSpPr>
        <p:spPr>
          <a:xfrm>
            <a:off x="838200" y="2209800"/>
            <a:ext cx="3088109" cy="2386011"/>
          </a:xfrm>
        </p:spPr>
        <p:txBody>
          <a:bodyPr>
            <a:noAutofit/>
          </a:bodyPr>
          <a:lstStyle/>
          <a:p>
            <a:pPr marL="0" indent="0">
              <a:buNone/>
            </a:pPr>
            <a:r>
              <a:rPr lang="en-US" sz="2400" dirty="0" smtClean="0">
                <a:solidFill>
                  <a:schemeClr val="tx1">
                    <a:lumMod val="65000"/>
                    <a:lumOff val="35000"/>
                  </a:schemeClr>
                </a:solidFill>
                <a:latin typeface="Elephant" panose="02020904090505020303" pitchFamily="18" charset="0"/>
              </a:rPr>
              <a:t>2015/16 Tax bill for $75,000 Assessed Value, or $450,000 Market Value home = $5,968.38</a:t>
            </a:r>
            <a:endParaRPr lang="en-US" sz="2400" dirty="0">
              <a:solidFill>
                <a:schemeClr val="tx1">
                  <a:lumMod val="65000"/>
                  <a:lumOff val="35000"/>
                </a:schemeClr>
              </a:solidFill>
              <a:latin typeface="Elephant" panose="02020904090505020303" pitchFamily="18" charset="0"/>
            </a:endParaRPr>
          </a:p>
        </p:txBody>
      </p:sp>
      <p:sp>
        <p:nvSpPr>
          <p:cNvPr id="7" name="Content Placeholder 6"/>
          <p:cNvSpPr>
            <a:spLocks noGrp="1"/>
          </p:cNvSpPr>
          <p:nvPr>
            <p:ph sz="half" idx="2"/>
          </p:nvPr>
        </p:nvSpPr>
        <p:spPr>
          <a:xfrm>
            <a:off x="4495800" y="2209800"/>
            <a:ext cx="3505200" cy="1649410"/>
          </a:xfrm>
        </p:spPr>
        <p:txBody>
          <a:bodyPr>
            <a:noAutofit/>
          </a:bodyPr>
          <a:lstStyle/>
          <a:p>
            <a:pPr marL="0" indent="0">
              <a:buNone/>
            </a:pPr>
            <a:r>
              <a:rPr lang="en-US" sz="2400" dirty="0" smtClean="0">
                <a:solidFill>
                  <a:schemeClr val="tx1">
                    <a:lumMod val="65000"/>
                    <a:lumOff val="35000"/>
                  </a:schemeClr>
                </a:solidFill>
                <a:latin typeface="Elephant" panose="02020904090505020303" pitchFamily="18" charset="0"/>
              </a:rPr>
              <a:t>Tax bill at </a:t>
            </a:r>
            <a:r>
              <a:rPr lang="en-US" sz="2400" dirty="0">
                <a:solidFill>
                  <a:schemeClr val="tx1">
                    <a:lumMod val="65000"/>
                    <a:lumOff val="35000"/>
                  </a:schemeClr>
                </a:solidFill>
                <a:latin typeface="Elephant" panose="02020904090505020303" pitchFamily="18" charset="0"/>
              </a:rPr>
              <a:t>proposed</a:t>
            </a:r>
            <a:r>
              <a:rPr lang="en-US" sz="2400" b="1" dirty="0">
                <a:solidFill>
                  <a:schemeClr val="tx1">
                    <a:lumMod val="65000"/>
                    <a:lumOff val="35000"/>
                  </a:schemeClr>
                </a:solidFill>
                <a:latin typeface="Elephant" panose="02020904090505020303" pitchFamily="18" charset="0"/>
              </a:rPr>
              <a:t> </a:t>
            </a:r>
            <a:r>
              <a:rPr lang="en-US" sz="2400" dirty="0" smtClean="0">
                <a:solidFill>
                  <a:schemeClr val="tx1">
                    <a:lumMod val="65000"/>
                    <a:lumOff val="35000"/>
                  </a:schemeClr>
                </a:solidFill>
                <a:latin typeface="Elephant" panose="02020904090505020303" pitchFamily="18" charset="0"/>
              </a:rPr>
              <a:t>2016/17 </a:t>
            </a:r>
            <a:r>
              <a:rPr lang="en-US" sz="2400" dirty="0">
                <a:solidFill>
                  <a:schemeClr val="tx1">
                    <a:lumMod val="65000"/>
                    <a:lumOff val="35000"/>
                  </a:schemeClr>
                </a:solidFill>
                <a:latin typeface="Elephant" panose="02020904090505020303" pitchFamily="18" charset="0"/>
              </a:rPr>
              <a:t>budget $75,000 Assessed Value, or $450,000 Market Value home = </a:t>
            </a:r>
            <a:r>
              <a:rPr lang="en-US" sz="2400" dirty="0" smtClean="0">
                <a:solidFill>
                  <a:schemeClr val="tx1">
                    <a:lumMod val="65000"/>
                    <a:lumOff val="35000"/>
                  </a:schemeClr>
                </a:solidFill>
                <a:latin typeface="Elephant" panose="02020904090505020303" pitchFamily="18" charset="0"/>
              </a:rPr>
              <a:t>$6,124.58</a:t>
            </a:r>
            <a:endParaRPr lang="en-US" sz="2400" dirty="0">
              <a:solidFill>
                <a:schemeClr val="tx1">
                  <a:lumMod val="65000"/>
                  <a:lumOff val="35000"/>
                </a:schemeClr>
              </a:solidFill>
              <a:latin typeface="Elephant" panose="02020904090505020303" pitchFamily="18" charset="0"/>
            </a:endParaRPr>
          </a:p>
        </p:txBody>
      </p:sp>
      <p:sp>
        <p:nvSpPr>
          <p:cNvPr id="8" name="TextBox 7"/>
          <p:cNvSpPr txBox="1"/>
          <p:nvPr/>
        </p:nvSpPr>
        <p:spPr>
          <a:xfrm>
            <a:off x="142875" y="4961127"/>
            <a:ext cx="9001125" cy="538609"/>
          </a:xfrm>
          <a:prstGeom prst="rect">
            <a:avLst/>
          </a:prstGeom>
          <a:noFill/>
        </p:spPr>
        <p:txBody>
          <a:bodyPr wrap="square" rtlCol="0">
            <a:spAutoFit/>
          </a:bodyPr>
          <a:lstStyle/>
          <a:p>
            <a:r>
              <a:rPr lang="en-US" sz="2900" dirty="0" smtClean="0">
                <a:solidFill>
                  <a:schemeClr val="accent2">
                    <a:lumMod val="50000"/>
                  </a:schemeClr>
                </a:solidFill>
                <a:latin typeface="Elephant" panose="02020904090505020303" pitchFamily="18" charset="0"/>
              </a:rPr>
              <a:t>Differential of $286 or approximately 78¢/day**</a:t>
            </a:r>
            <a:endParaRPr lang="en-US" sz="2900" dirty="0">
              <a:solidFill>
                <a:schemeClr val="accent2">
                  <a:lumMod val="50000"/>
                </a:schemeClr>
              </a:solidFill>
              <a:latin typeface="Elephant" panose="02020904090505020303" pitchFamily="18" charset="0"/>
            </a:endParaRPr>
          </a:p>
        </p:txBody>
      </p:sp>
      <p:sp>
        <p:nvSpPr>
          <p:cNvPr id="3" name="TextBox 2"/>
          <p:cNvSpPr txBox="1"/>
          <p:nvPr/>
        </p:nvSpPr>
        <p:spPr>
          <a:xfrm>
            <a:off x="1295400" y="5865052"/>
            <a:ext cx="6400800" cy="415498"/>
          </a:xfrm>
          <a:prstGeom prst="rect">
            <a:avLst/>
          </a:prstGeom>
          <a:noFill/>
        </p:spPr>
        <p:txBody>
          <a:bodyPr wrap="square" rtlCol="0">
            <a:spAutoFit/>
          </a:bodyPr>
          <a:lstStyle/>
          <a:p>
            <a:r>
              <a:rPr lang="en-US" sz="1000" dirty="0" smtClean="0">
                <a:latin typeface="Elephant" panose="02020904090505020303" pitchFamily="18" charset="0"/>
              </a:rPr>
              <a:t>*</a:t>
            </a:r>
            <a:r>
              <a:rPr lang="en-US" sz="1050" dirty="0" smtClean="0">
                <a:latin typeface="Elephant" panose="02020904090505020303" pitchFamily="18" charset="0"/>
              </a:rPr>
              <a:t>As of revenues numbers 3/30/16, may change prior to budget adoption</a:t>
            </a:r>
          </a:p>
          <a:p>
            <a:r>
              <a:rPr lang="en-US" sz="1050" dirty="0" smtClean="0">
                <a:latin typeface="Elephant" panose="02020904090505020303" pitchFamily="18" charset="0"/>
              </a:rPr>
              <a:t>**Including loss of $130 Property Tax Relief Credit (without differential of $156 or 43¢/day)</a:t>
            </a:r>
            <a:endParaRPr lang="en-US" sz="1050" dirty="0">
              <a:latin typeface="Elephant" panose="02020904090505020303" pitchFamily="18" charset="0"/>
            </a:endParaRPr>
          </a:p>
        </p:txBody>
      </p:sp>
    </p:spTree>
    <p:extLst>
      <p:ext uri="{BB962C8B-B14F-4D97-AF65-F5344CB8AC3E}">
        <p14:creationId xmlns:p14="http://schemas.microsoft.com/office/powerpoint/2010/main" val="2257379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52400"/>
            <a:ext cx="8686800" cy="1676400"/>
          </a:xfrm>
        </p:spPr>
        <p:txBody>
          <a:bodyPr>
            <a:noAutofit/>
          </a:bodyPr>
          <a:lstStyle/>
          <a:p>
            <a:pPr algn="ctr"/>
            <a:r>
              <a:rPr lang="en-US" sz="4800" b="1" i="1" dirty="0">
                <a:solidFill>
                  <a:schemeClr val="accent2"/>
                </a:solidFill>
                <a:latin typeface="Elephant" pitchFamily="18" charset="0"/>
              </a:rPr>
              <a:t>General Support</a:t>
            </a:r>
            <a:r>
              <a:rPr lang="en-US" sz="4800" i="1" dirty="0">
                <a:solidFill>
                  <a:schemeClr val="accent2"/>
                </a:solidFill>
                <a:latin typeface="Elephant" pitchFamily="18" charset="0"/>
              </a:rPr>
              <a:t/>
            </a:r>
            <a:br>
              <a:rPr lang="en-US" sz="4800" i="1" dirty="0">
                <a:solidFill>
                  <a:schemeClr val="accent2"/>
                </a:solidFill>
                <a:latin typeface="Elephant" pitchFamily="18" charset="0"/>
              </a:rPr>
            </a:br>
            <a:r>
              <a:rPr lang="en-US" sz="4800" b="1" i="1" dirty="0" smtClean="0">
                <a:solidFill>
                  <a:schemeClr val="accent2"/>
                </a:solidFill>
                <a:latin typeface="Elephant" pitchFamily="18" charset="0"/>
              </a:rPr>
              <a:t>2016-17</a:t>
            </a:r>
            <a:endParaRPr lang="en-US" sz="4800" i="1" dirty="0">
              <a:solidFill>
                <a:schemeClr val="accent2"/>
              </a:solidFill>
              <a:latin typeface="Elephant" pitchFamily="18" charset="0"/>
            </a:endParaRPr>
          </a:p>
        </p:txBody>
      </p:sp>
      <p:sp>
        <p:nvSpPr>
          <p:cNvPr id="8195" name="Rectangle 3"/>
          <p:cNvSpPr>
            <a:spLocks noGrp="1" noChangeArrowheads="1"/>
          </p:cNvSpPr>
          <p:nvPr>
            <p:ph idx="1"/>
          </p:nvPr>
        </p:nvSpPr>
        <p:spPr>
          <a:xfrm>
            <a:off x="533400" y="1447800"/>
            <a:ext cx="8153400" cy="4800600"/>
          </a:xfrm>
        </p:spPr>
        <p:txBody>
          <a:bodyPr>
            <a:normAutofit/>
          </a:bodyPr>
          <a:lstStyle/>
          <a:p>
            <a:pPr>
              <a:buFont typeface="Wingdings" pitchFamily="2" charset="2"/>
              <a:buNone/>
            </a:pPr>
            <a:r>
              <a:rPr lang="en-US" sz="4000" b="1" dirty="0">
                <a:latin typeface="Albertus Extra Bold" pitchFamily="34" charset="0"/>
              </a:rPr>
              <a:t>      </a:t>
            </a:r>
          </a:p>
          <a:p>
            <a:pPr algn="ctr">
              <a:buFont typeface="Wingdings" pitchFamily="2" charset="2"/>
              <a:buNone/>
            </a:pPr>
            <a:r>
              <a:rPr lang="en-US" sz="4800" dirty="0" smtClean="0">
                <a:solidFill>
                  <a:schemeClr val="accent1"/>
                </a:solidFill>
                <a:latin typeface="Elephant" pitchFamily="18" charset="0"/>
              </a:rPr>
              <a:t>Total </a:t>
            </a:r>
            <a:r>
              <a:rPr lang="en-US" sz="4800" dirty="0">
                <a:solidFill>
                  <a:schemeClr val="accent1"/>
                </a:solidFill>
                <a:latin typeface="Elephant" pitchFamily="18" charset="0"/>
              </a:rPr>
              <a:t>General Support    </a:t>
            </a:r>
          </a:p>
          <a:p>
            <a:pPr algn="ctr">
              <a:buFont typeface="Wingdings" pitchFamily="2" charset="2"/>
              <a:buNone/>
            </a:pPr>
            <a:r>
              <a:rPr lang="en-US" sz="4800" dirty="0">
                <a:solidFill>
                  <a:schemeClr val="accent2">
                    <a:lumMod val="75000"/>
                  </a:schemeClr>
                </a:solidFill>
                <a:latin typeface="Elephant" pitchFamily="18" charset="0"/>
              </a:rPr>
              <a:t> </a:t>
            </a:r>
            <a:r>
              <a:rPr lang="en-US" sz="4800" dirty="0" smtClean="0">
                <a:solidFill>
                  <a:schemeClr val="tx1">
                    <a:lumMod val="75000"/>
                    <a:lumOff val="25000"/>
                  </a:schemeClr>
                </a:solidFill>
                <a:latin typeface="Elephant" pitchFamily="18" charset="0"/>
              </a:rPr>
              <a:t>$1,683,315</a:t>
            </a:r>
            <a:endParaRPr lang="en-US" sz="4800" dirty="0">
              <a:solidFill>
                <a:schemeClr val="tx1">
                  <a:lumMod val="75000"/>
                  <a:lumOff val="25000"/>
                </a:schemeClr>
              </a:solidFill>
              <a:latin typeface="Elephant" pitchFamily="18" charset="0"/>
            </a:endParaRPr>
          </a:p>
          <a:p>
            <a:pPr algn="ctr">
              <a:buFont typeface="Wingdings" pitchFamily="2" charset="2"/>
              <a:buNone/>
            </a:pPr>
            <a:r>
              <a:rPr lang="en-US" sz="4800" dirty="0" smtClean="0">
                <a:solidFill>
                  <a:srgbClr val="FF0000"/>
                </a:solidFill>
                <a:latin typeface="Elephant" pitchFamily="18" charset="0"/>
              </a:rPr>
              <a:t>(4.19%)</a:t>
            </a:r>
            <a:endParaRPr lang="en-US" sz="4800" dirty="0">
              <a:solidFill>
                <a:srgbClr val="FF0000"/>
              </a:solidFill>
              <a:latin typeface="Elephant" pitchFamily="18" charset="0"/>
            </a:endParaRPr>
          </a:p>
          <a:p>
            <a:pPr algn="ctr">
              <a:buFont typeface="Wingdings" pitchFamily="2" charset="2"/>
              <a:buNone/>
            </a:pPr>
            <a:r>
              <a:rPr lang="en-US" sz="4800" dirty="0" smtClean="0">
                <a:solidFill>
                  <a:srgbClr val="FF0000"/>
                </a:solidFill>
                <a:latin typeface="Elephant" pitchFamily="18" charset="0"/>
              </a:rPr>
              <a:t>($73,551)</a:t>
            </a:r>
            <a:endParaRPr lang="en-US" sz="4800" dirty="0">
              <a:solidFill>
                <a:srgbClr val="FF0000"/>
              </a:solidFill>
              <a:latin typeface="Elephant" pitchFamily="18" charset="0"/>
            </a:endParaRPr>
          </a:p>
          <a:p>
            <a:endParaRPr lang="en-US" sz="4000" dirty="0">
              <a:latin typeface="Arial Black" pitchFamily="34" charset="0"/>
            </a:endParaRPr>
          </a:p>
          <a:p>
            <a:endParaRPr lang="en-US" dirty="0">
              <a:latin typeface="Arial Black"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9050" y="228600"/>
            <a:ext cx="9144000" cy="990600"/>
          </a:xfrm>
        </p:spPr>
        <p:txBody>
          <a:bodyPr>
            <a:normAutofit fontScale="90000"/>
          </a:bodyPr>
          <a:lstStyle/>
          <a:p>
            <a:pPr algn="ctr"/>
            <a:r>
              <a:rPr lang="en-US" sz="4200" b="1" i="1" dirty="0"/>
              <a:t>	</a:t>
            </a:r>
            <a:r>
              <a:rPr lang="en-US" sz="6000" b="1" dirty="0" smtClean="0">
                <a:solidFill>
                  <a:schemeClr val="accent2"/>
                </a:solidFill>
                <a:latin typeface="Elephant" pitchFamily="18" charset="0"/>
              </a:rPr>
              <a:t>Budget Calendar</a:t>
            </a:r>
            <a:br>
              <a:rPr lang="en-US" sz="6000" b="1" dirty="0" smtClean="0">
                <a:solidFill>
                  <a:schemeClr val="accent2"/>
                </a:solidFill>
                <a:latin typeface="Elephant" pitchFamily="18" charset="0"/>
              </a:rPr>
            </a:br>
            <a:r>
              <a:rPr lang="en-US" sz="6000" b="1" dirty="0" smtClean="0">
                <a:solidFill>
                  <a:schemeClr val="accent2"/>
                </a:solidFill>
                <a:latin typeface="Elephant" pitchFamily="18" charset="0"/>
              </a:rPr>
              <a:t>2016/17</a:t>
            </a:r>
            <a:endParaRPr lang="en-US" sz="6000" b="1" dirty="0">
              <a:solidFill>
                <a:schemeClr val="accent2"/>
              </a:solidFill>
              <a:latin typeface="Elephant" pitchFamily="18" charset="0"/>
            </a:endParaRPr>
          </a:p>
        </p:txBody>
      </p:sp>
      <p:sp>
        <p:nvSpPr>
          <p:cNvPr id="54275" name="Rectangle 3"/>
          <p:cNvSpPr>
            <a:spLocks noGrp="1" noChangeArrowheads="1"/>
          </p:cNvSpPr>
          <p:nvPr>
            <p:ph idx="1"/>
          </p:nvPr>
        </p:nvSpPr>
        <p:spPr>
          <a:xfrm>
            <a:off x="533400" y="2057400"/>
            <a:ext cx="7848600" cy="4724400"/>
          </a:xfrm>
        </p:spPr>
        <p:txBody>
          <a:bodyPr>
            <a:normAutofit fontScale="92500" lnSpcReduction="10000"/>
          </a:bodyPr>
          <a:lstStyle/>
          <a:p>
            <a:pPr>
              <a:buFont typeface="Wingdings 2" pitchFamily="18" charset="2"/>
              <a:buChar char="Ý"/>
            </a:pPr>
            <a:r>
              <a:rPr lang="en-US" sz="3000" dirty="0" smtClean="0">
                <a:solidFill>
                  <a:schemeClr val="accent1"/>
                </a:solidFill>
                <a:latin typeface="Elephant" pitchFamily="18" charset="0"/>
              </a:rPr>
              <a:t>March 31, 2016 </a:t>
            </a:r>
            <a:r>
              <a:rPr lang="en-US" sz="3000" dirty="0" smtClean="0">
                <a:solidFill>
                  <a:schemeClr val="tx1">
                    <a:lumMod val="75000"/>
                    <a:lumOff val="25000"/>
                  </a:schemeClr>
                </a:solidFill>
                <a:latin typeface="Elephant" pitchFamily="18" charset="0"/>
              </a:rPr>
              <a:t>- Work </a:t>
            </a:r>
            <a:r>
              <a:rPr lang="en-US" sz="3000" dirty="0">
                <a:solidFill>
                  <a:schemeClr val="tx1">
                    <a:lumMod val="75000"/>
                    <a:lumOff val="25000"/>
                  </a:schemeClr>
                </a:solidFill>
                <a:latin typeface="Elephant" pitchFamily="18" charset="0"/>
              </a:rPr>
              <a:t>Session #1, General </a:t>
            </a:r>
            <a:r>
              <a:rPr lang="en-US" sz="3000" dirty="0">
                <a:latin typeface="Elephant" pitchFamily="18" charset="0"/>
              </a:rPr>
              <a:t>Support &amp; Transportation</a:t>
            </a:r>
            <a:endParaRPr lang="en-US" sz="3000" dirty="0" smtClean="0">
              <a:solidFill>
                <a:schemeClr val="tx1">
                  <a:lumMod val="75000"/>
                  <a:lumOff val="25000"/>
                </a:schemeClr>
              </a:solidFill>
              <a:latin typeface="Elephant" pitchFamily="18" charset="0"/>
            </a:endParaRPr>
          </a:p>
          <a:p>
            <a:pPr marL="0" indent="0">
              <a:buNone/>
            </a:pPr>
            <a:endParaRPr lang="en-US" sz="2200" dirty="0" smtClean="0">
              <a:latin typeface="Elephant" pitchFamily="18" charset="0"/>
            </a:endParaRPr>
          </a:p>
          <a:p>
            <a:pPr>
              <a:buFont typeface="Wingdings 2" pitchFamily="18" charset="2"/>
              <a:buChar char="Ý"/>
            </a:pPr>
            <a:r>
              <a:rPr lang="en-US" sz="3000" dirty="0" smtClean="0">
                <a:solidFill>
                  <a:schemeClr val="accent1"/>
                </a:solidFill>
                <a:latin typeface="Elephant" pitchFamily="18" charset="0"/>
              </a:rPr>
              <a:t>April 7, 2016 </a:t>
            </a:r>
            <a:r>
              <a:rPr lang="en-US" sz="3000" dirty="0" smtClean="0">
                <a:solidFill>
                  <a:schemeClr val="tx1">
                    <a:lumMod val="75000"/>
                    <a:lumOff val="25000"/>
                  </a:schemeClr>
                </a:solidFill>
                <a:latin typeface="Elephant" pitchFamily="18" charset="0"/>
              </a:rPr>
              <a:t>- </a:t>
            </a:r>
            <a:r>
              <a:rPr lang="en-US" sz="3000" dirty="0">
                <a:solidFill>
                  <a:schemeClr val="tx1">
                    <a:lumMod val="75000"/>
                    <a:lumOff val="25000"/>
                  </a:schemeClr>
                </a:solidFill>
                <a:latin typeface="Elephant" pitchFamily="18" charset="0"/>
              </a:rPr>
              <a:t>Work Session </a:t>
            </a:r>
            <a:r>
              <a:rPr lang="en-US" sz="3000" dirty="0" smtClean="0">
                <a:solidFill>
                  <a:schemeClr val="tx1">
                    <a:lumMod val="75000"/>
                    <a:lumOff val="25000"/>
                  </a:schemeClr>
                </a:solidFill>
                <a:latin typeface="Elephant" pitchFamily="18" charset="0"/>
              </a:rPr>
              <a:t>#2 -Instructional</a:t>
            </a:r>
            <a:r>
              <a:rPr lang="en-US" sz="3000" dirty="0">
                <a:solidFill>
                  <a:schemeClr val="tx1">
                    <a:lumMod val="75000"/>
                    <a:lumOff val="25000"/>
                  </a:schemeClr>
                </a:solidFill>
                <a:latin typeface="Elephant" pitchFamily="18" charset="0"/>
              </a:rPr>
              <a:t>, </a:t>
            </a:r>
            <a:r>
              <a:rPr lang="en-US" sz="3000" dirty="0" smtClean="0">
                <a:solidFill>
                  <a:schemeClr val="tx1">
                    <a:lumMod val="75000"/>
                    <a:lumOff val="25000"/>
                  </a:schemeClr>
                </a:solidFill>
                <a:latin typeface="Elephant" pitchFamily="18" charset="0"/>
              </a:rPr>
              <a:t>Undistributed, 3-Part Budget, Contingent Budget, &amp; Revenue Projections</a:t>
            </a:r>
          </a:p>
          <a:p>
            <a:pPr marL="0" indent="0">
              <a:buNone/>
            </a:pPr>
            <a:endParaRPr lang="en-US" sz="2200" dirty="0" smtClean="0">
              <a:latin typeface="Elephant" pitchFamily="18" charset="0"/>
            </a:endParaRPr>
          </a:p>
          <a:p>
            <a:pPr>
              <a:buFont typeface="Wingdings 2" pitchFamily="18" charset="2"/>
              <a:buChar char="Ý"/>
            </a:pPr>
            <a:r>
              <a:rPr lang="en-US" sz="3000" dirty="0" smtClean="0">
                <a:solidFill>
                  <a:schemeClr val="accent1"/>
                </a:solidFill>
                <a:latin typeface="Elephant" pitchFamily="18" charset="0"/>
              </a:rPr>
              <a:t>April 20, 2016 </a:t>
            </a:r>
            <a:r>
              <a:rPr lang="en-US" sz="3000" dirty="0" smtClean="0">
                <a:solidFill>
                  <a:schemeClr val="tx1">
                    <a:lumMod val="75000"/>
                    <a:lumOff val="25000"/>
                  </a:schemeClr>
                </a:solidFill>
                <a:latin typeface="Elephant" pitchFamily="18" charset="0"/>
              </a:rPr>
              <a:t>–Regular Board of Education Meeting, Adoption of Budget and Property Tax Report Card</a:t>
            </a:r>
          </a:p>
          <a:p>
            <a:pPr>
              <a:buFont typeface="Wingdings 2" pitchFamily="18" charset="2"/>
              <a:buChar char="Ý"/>
            </a:pPr>
            <a:endParaRPr lang="en-US" sz="2800" dirty="0">
              <a:solidFill>
                <a:schemeClr val="accent2">
                  <a:lumMod val="75000"/>
                </a:schemeClr>
              </a:solidFill>
              <a:latin typeface="Arial Black" pitchFamily="34" charset="0"/>
            </a:endParaRPr>
          </a:p>
        </p:txBody>
      </p:sp>
    </p:spTree>
    <p:extLst>
      <p:ext uri="{BB962C8B-B14F-4D97-AF65-F5344CB8AC3E}">
        <p14:creationId xmlns:p14="http://schemas.microsoft.com/office/powerpoint/2010/main" val="1498690864"/>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52400" y="0"/>
            <a:ext cx="9144000" cy="1600200"/>
          </a:xfrm>
        </p:spPr>
        <p:txBody>
          <a:bodyPr>
            <a:normAutofit/>
          </a:bodyPr>
          <a:lstStyle/>
          <a:p>
            <a:pPr algn="ctr"/>
            <a:r>
              <a:rPr lang="en-US" sz="4000" b="1" dirty="0">
                <a:solidFill>
                  <a:schemeClr val="accent2"/>
                </a:solidFill>
                <a:latin typeface="Elephant" pitchFamily="18" charset="0"/>
              </a:rPr>
              <a:t>Budget Calendar </a:t>
            </a:r>
            <a:r>
              <a:rPr lang="en-US" sz="4000" b="1" dirty="0" smtClean="0">
                <a:solidFill>
                  <a:schemeClr val="accent2"/>
                </a:solidFill>
                <a:latin typeface="Elephant" pitchFamily="18" charset="0"/>
              </a:rPr>
              <a:t>2016/17</a:t>
            </a:r>
            <a:r>
              <a:rPr lang="en-US" sz="4000" b="1" dirty="0">
                <a:solidFill>
                  <a:schemeClr val="accent2"/>
                </a:solidFill>
                <a:latin typeface="Elephant" pitchFamily="18" charset="0"/>
              </a:rPr>
              <a:t/>
            </a:r>
            <a:br>
              <a:rPr lang="en-US" sz="4000" b="1" dirty="0">
                <a:solidFill>
                  <a:schemeClr val="accent2"/>
                </a:solidFill>
                <a:latin typeface="Elephant" pitchFamily="18" charset="0"/>
              </a:rPr>
            </a:br>
            <a:r>
              <a:rPr lang="en-US" sz="4000" b="1" dirty="0">
                <a:solidFill>
                  <a:schemeClr val="accent2"/>
                </a:solidFill>
                <a:latin typeface="Elephant" pitchFamily="18" charset="0"/>
              </a:rPr>
              <a:t>Adoption…Vote</a:t>
            </a:r>
          </a:p>
        </p:txBody>
      </p:sp>
      <p:sp>
        <p:nvSpPr>
          <p:cNvPr id="55299" name="Rectangle 3"/>
          <p:cNvSpPr>
            <a:spLocks noGrp="1" noChangeArrowheads="1"/>
          </p:cNvSpPr>
          <p:nvPr>
            <p:ph idx="1"/>
          </p:nvPr>
        </p:nvSpPr>
        <p:spPr>
          <a:xfrm>
            <a:off x="457200" y="1600200"/>
            <a:ext cx="8229600" cy="5638800"/>
          </a:xfrm>
        </p:spPr>
        <p:txBody>
          <a:bodyPr>
            <a:noAutofit/>
          </a:bodyPr>
          <a:lstStyle/>
          <a:p>
            <a:pPr>
              <a:lnSpc>
                <a:spcPct val="90000"/>
              </a:lnSpc>
              <a:buFont typeface="Wingdings 2" pitchFamily="18" charset="2"/>
              <a:buChar char="Ý"/>
            </a:pPr>
            <a:r>
              <a:rPr lang="en-US" sz="2200" dirty="0" smtClean="0">
                <a:solidFill>
                  <a:schemeClr val="accent1"/>
                </a:solidFill>
                <a:latin typeface="Elephant" pitchFamily="18" charset="0"/>
              </a:rPr>
              <a:t>April 21, 2016 </a:t>
            </a:r>
            <a:r>
              <a:rPr lang="en-US" sz="2200" dirty="0">
                <a:solidFill>
                  <a:schemeClr val="tx1">
                    <a:lumMod val="75000"/>
                    <a:lumOff val="25000"/>
                  </a:schemeClr>
                </a:solidFill>
                <a:latin typeface="Elephant" pitchFamily="18" charset="0"/>
              </a:rPr>
              <a:t>- Property Tax Report Card to </a:t>
            </a:r>
            <a:r>
              <a:rPr lang="en-US" sz="2200" dirty="0" smtClean="0">
                <a:solidFill>
                  <a:schemeClr val="tx1">
                    <a:lumMod val="75000"/>
                    <a:lumOff val="25000"/>
                  </a:schemeClr>
                </a:solidFill>
                <a:latin typeface="Elephant" pitchFamily="18" charset="0"/>
              </a:rPr>
              <a:t>NYSED</a:t>
            </a:r>
          </a:p>
          <a:p>
            <a:pPr>
              <a:lnSpc>
                <a:spcPct val="90000"/>
              </a:lnSpc>
              <a:buNone/>
            </a:pPr>
            <a:endParaRPr lang="en-US" sz="1000" dirty="0">
              <a:latin typeface="Elephant" pitchFamily="18" charset="0"/>
            </a:endParaRPr>
          </a:p>
          <a:p>
            <a:pPr>
              <a:lnSpc>
                <a:spcPct val="90000"/>
              </a:lnSpc>
              <a:buFont typeface="Wingdings 2" pitchFamily="18" charset="2"/>
              <a:buChar char="Ý"/>
            </a:pPr>
            <a:r>
              <a:rPr lang="en-US" sz="2200" dirty="0">
                <a:solidFill>
                  <a:schemeClr val="accent1"/>
                </a:solidFill>
                <a:latin typeface="Elephant" pitchFamily="18" charset="0"/>
              </a:rPr>
              <a:t>May </a:t>
            </a:r>
            <a:r>
              <a:rPr lang="en-US" sz="2200" dirty="0" smtClean="0">
                <a:solidFill>
                  <a:schemeClr val="accent1"/>
                </a:solidFill>
                <a:latin typeface="Elephant" pitchFamily="18" charset="0"/>
              </a:rPr>
              <a:t>3, 2016 </a:t>
            </a:r>
            <a:r>
              <a:rPr lang="en-US" sz="2200" dirty="0">
                <a:solidFill>
                  <a:schemeClr val="tx1">
                    <a:lumMod val="75000"/>
                    <a:lumOff val="25000"/>
                  </a:schemeClr>
                </a:solidFill>
                <a:latin typeface="Elephant" pitchFamily="18" charset="0"/>
              </a:rPr>
              <a:t>- Budget available to </a:t>
            </a:r>
            <a:r>
              <a:rPr lang="en-US" sz="2200" dirty="0" smtClean="0">
                <a:solidFill>
                  <a:schemeClr val="tx1">
                    <a:lumMod val="75000"/>
                    <a:lumOff val="25000"/>
                  </a:schemeClr>
                </a:solidFill>
                <a:latin typeface="Elephant" pitchFamily="18" charset="0"/>
              </a:rPr>
              <a:t>residents</a:t>
            </a:r>
          </a:p>
          <a:p>
            <a:pPr>
              <a:lnSpc>
                <a:spcPct val="90000"/>
              </a:lnSpc>
              <a:buNone/>
            </a:pPr>
            <a:endParaRPr lang="en-US" sz="1000" dirty="0" smtClean="0">
              <a:latin typeface="Elephant" pitchFamily="18" charset="0"/>
            </a:endParaRPr>
          </a:p>
          <a:p>
            <a:pPr>
              <a:lnSpc>
                <a:spcPct val="90000"/>
              </a:lnSpc>
              <a:buFont typeface="Wingdings 2" pitchFamily="18" charset="2"/>
              <a:buChar char="Ý"/>
            </a:pPr>
            <a:r>
              <a:rPr lang="en-US" sz="2200" dirty="0" smtClean="0">
                <a:solidFill>
                  <a:schemeClr val="accent1"/>
                </a:solidFill>
                <a:latin typeface="Elephant" pitchFamily="18" charset="0"/>
              </a:rPr>
              <a:t>May 6, 2016 </a:t>
            </a:r>
            <a:r>
              <a:rPr lang="en-US" sz="2200" dirty="0" smtClean="0">
                <a:solidFill>
                  <a:schemeClr val="tx1">
                    <a:lumMod val="75000"/>
                    <a:lumOff val="25000"/>
                  </a:schemeClr>
                </a:solidFill>
                <a:latin typeface="Elephant" pitchFamily="18" charset="0"/>
              </a:rPr>
              <a:t>- Proposed Budget to residents –</a:t>
            </a:r>
          </a:p>
          <a:p>
            <a:pPr marL="914400" lvl="2" indent="0">
              <a:lnSpc>
                <a:spcPct val="90000"/>
              </a:lnSpc>
              <a:buNone/>
            </a:pPr>
            <a:r>
              <a:rPr lang="en-US" sz="2200" dirty="0">
                <a:latin typeface="Elephant" pitchFamily="18" charset="0"/>
              </a:rPr>
              <a:t>	</a:t>
            </a:r>
            <a:r>
              <a:rPr lang="en-US" sz="2200" dirty="0" smtClean="0">
                <a:latin typeface="Elephant" pitchFamily="18" charset="0"/>
              </a:rPr>
              <a:t>		</a:t>
            </a:r>
            <a:r>
              <a:rPr lang="en-US" sz="2200" dirty="0" smtClean="0">
                <a:solidFill>
                  <a:schemeClr val="accent1"/>
                </a:solidFill>
                <a:latin typeface="Elephant" pitchFamily="18" charset="0"/>
              </a:rPr>
              <a:t>(“About Your Schools”)</a:t>
            </a:r>
            <a:endParaRPr lang="en-US" sz="2200" dirty="0" smtClean="0">
              <a:latin typeface="Elephant" pitchFamily="18" charset="0"/>
            </a:endParaRPr>
          </a:p>
          <a:p>
            <a:pPr marL="914400" lvl="2" indent="0">
              <a:lnSpc>
                <a:spcPct val="90000"/>
              </a:lnSpc>
              <a:buNone/>
            </a:pPr>
            <a:endParaRPr lang="en-US" sz="1000" dirty="0">
              <a:latin typeface="Elephant" pitchFamily="18" charset="0"/>
            </a:endParaRPr>
          </a:p>
          <a:p>
            <a:pPr>
              <a:lnSpc>
                <a:spcPct val="90000"/>
              </a:lnSpc>
              <a:buFont typeface="Wingdings 2" pitchFamily="18" charset="2"/>
              <a:buChar char="Ý"/>
            </a:pPr>
            <a:r>
              <a:rPr lang="en-US" sz="2200" dirty="0">
                <a:solidFill>
                  <a:schemeClr val="accent1"/>
                </a:solidFill>
                <a:latin typeface="Elephant" pitchFamily="18" charset="0"/>
              </a:rPr>
              <a:t>May </a:t>
            </a:r>
            <a:r>
              <a:rPr lang="en-US" sz="2200" dirty="0" smtClean="0">
                <a:solidFill>
                  <a:schemeClr val="accent1"/>
                </a:solidFill>
                <a:latin typeface="Elephant" pitchFamily="18" charset="0"/>
              </a:rPr>
              <a:t>10, 2016 </a:t>
            </a:r>
            <a:r>
              <a:rPr lang="en-US" sz="2200" dirty="0">
                <a:solidFill>
                  <a:schemeClr val="tx1">
                    <a:lumMod val="75000"/>
                    <a:lumOff val="25000"/>
                  </a:schemeClr>
                </a:solidFill>
                <a:latin typeface="Elephant" pitchFamily="18" charset="0"/>
              </a:rPr>
              <a:t>- </a:t>
            </a:r>
            <a:r>
              <a:rPr lang="en-US" sz="2200" dirty="0" smtClean="0">
                <a:solidFill>
                  <a:schemeClr val="tx1">
                    <a:lumMod val="75000"/>
                    <a:lumOff val="25000"/>
                  </a:schemeClr>
                </a:solidFill>
                <a:latin typeface="Elephant" pitchFamily="18" charset="0"/>
              </a:rPr>
              <a:t>Budget </a:t>
            </a:r>
            <a:r>
              <a:rPr lang="en-US" sz="2200" dirty="0">
                <a:solidFill>
                  <a:schemeClr val="tx1">
                    <a:lumMod val="75000"/>
                    <a:lumOff val="25000"/>
                  </a:schemeClr>
                </a:solidFill>
                <a:latin typeface="Elephant" pitchFamily="18" charset="0"/>
              </a:rPr>
              <a:t>Hearing, GGM Multipurpose </a:t>
            </a:r>
            <a:r>
              <a:rPr lang="en-US" sz="2200" dirty="0" smtClean="0">
                <a:solidFill>
                  <a:schemeClr val="tx1">
                    <a:lumMod val="75000"/>
                    <a:lumOff val="25000"/>
                  </a:schemeClr>
                </a:solidFill>
                <a:latin typeface="Elephant" pitchFamily="18" charset="0"/>
              </a:rPr>
              <a:t>Room, 7 p.m.</a:t>
            </a:r>
          </a:p>
          <a:p>
            <a:pPr>
              <a:lnSpc>
                <a:spcPct val="90000"/>
              </a:lnSpc>
              <a:buFont typeface="Wingdings 2" pitchFamily="18" charset="2"/>
              <a:buChar char="Ý"/>
            </a:pPr>
            <a:endParaRPr lang="en-US" sz="1000" dirty="0">
              <a:latin typeface="Elephant" pitchFamily="18" charset="0"/>
            </a:endParaRPr>
          </a:p>
          <a:p>
            <a:pPr>
              <a:lnSpc>
                <a:spcPct val="90000"/>
              </a:lnSpc>
              <a:buFont typeface="Wingdings 2" pitchFamily="18" charset="2"/>
              <a:buChar char="Ý"/>
            </a:pPr>
            <a:r>
              <a:rPr lang="en-US" sz="2200" dirty="0">
                <a:solidFill>
                  <a:schemeClr val="accent1"/>
                </a:solidFill>
                <a:latin typeface="Elephant" pitchFamily="18" charset="0"/>
              </a:rPr>
              <a:t>May </a:t>
            </a:r>
            <a:r>
              <a:rPr lang="en-US" sz="2200" dirty="0" smtClean="0">
                <a:solidFill>
                  <a:schemeClr val="accent1"/>
                </a:solidFill>
                <a:latin typeface="Elephant" pitchFamily="18" charset="0"/>
              </a:rPr>
              <a:t>11, 2016 </a:t>
            </a:r>
            <a:r>
              <a:rPr lang="en-US" sz="2200" dirty="0">
                <a:solidFill>
                  <a:schemeClr val="tx1">
                    <a:lumMod val="75000"/>
                    <a:lumOff val="25000"/>
                  </a:schemeClr>
                </a:solidFill>
                <a:latin typeface="Elephant" pitchFamily="18" charset="0"/>
              </a:rPr>
              <a:t>- School Budget 6-Day Notice mailed to </a:t>
            </a:r>
            <a:r>
              <a:rPr lang="en-US" sz="2200" dirty="0" smtClean="0">
                <a:solidFill>
                  <a:schemeClr val="tx1">
                    <a:lumMod val="75000"/>
                    <a:lumOff val="25000"/>
                  </a:schemeClr>
                </a:solidFill>
                <a:latin typeface="Elephant" pitchFamily="18" charset="0"/>
              </a:rPr>
              <a:t>residents</a:t>
            </a:r>
          </a:p>
          <a:p>
            <a:pPr>
              <a:lnSpc>
                <a:spcPct val="90000"/>
              </a:lnSpc>
              <a:buFont typeface="Wingdings 2" pitchFamily="18" charset="2"/>
              <a:buChar char="Ý"/>
            </a:pPr>
            <a:endParaRPr lang="en-US" sz="1000" dirty="0">
              <a:latin typeface="Elephant" pitchFamily="18" charset="0"/>
            </a:endParaRPr>
          </a:p>
          <a:p>
            <a:pPr>
              <a:lnSpc>
                <a:spcPct val="90000"/>
              </a:lnSpc>
              <a:buFont typeface="Wingdings 2" pitchFamily="18" charset="2"/>
              <a:buChar char="Ý"/>
            </a:pPr>
            <a:r>
              <a:rPr lang="en-US" sz="2200" dirty="0">
                <a:solidFill>
                  <a:schemeClr val="accent1"/>
                </a:solidFill>
                <a:latin typeface="Elephant" pitchFamily="18" charset="0"/>
              </a:rPr>
              <a:t>May </a:t>
            </a:r>
            <a:r>
              <a:rPr lang="en-US" sz="2200" dirty="0" smtClean="0">
                <a:solidFill>
                  <a:schemeClr val="accent1"/>
                </a:solidFill>
                <a:latin typeface="Elephant" pitchFamily="18" charset="0"/>
              </a:rPr>
              <a:t>17, 2016 </a:t>
            </a:r>
            <a:r>
              <a:rPr lang="en-US" sz="2200" dirty="0">
                <a:solidFill>
                  <a:schemeClr val="tx1">
                    <a:lumMod val="75000"/>
                    <a:lumOff val="25000"/>
                  </a:schemeClr>
                </a:solidFill>
                <a:latin typeface="Elephant" pitchFamily="18" charset="0"/>
              </a:rPr>
              <a:t>- BOE Election &amp; Budget Vote GGM Multipurpose Room 2 p.m. – 9 p.m.</a:t>
            </a:r>
          </a:p>
        </p:txBody>
      </p:sp>
    </p:spTree>
    <p:extLst>
      <p:ext uri="{BB962C8B-B14F-4D97-AF65-F5344CB8AC3E}">
        <p14:creationId xmlns:p14="http://schemas.microsoft.com/office/powerpoint/2010/main" val="183480166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38200" y="609600"/>
            <a:ext cx="8077200" cy="1371600"/>
          </a:xfrm>
        </p:spPr>
        <p:txBody>
          <a:bodyPr>
            <a:normAutofit/>
          </a:bodyPr>
          <a:lstStyle/>
          <a:p>
            <a:pPr algn="ctr"/>
            <a:r>
              <a:rPr lang="en-US" sz="5400" b="1" dirty="0">
                <a:solidFill>
                  <a:schemeClr val="accent2"/>
                </a:solidFill>
                <a:latin typeface="Elephant" pitchFamily="18" charset="0"/>
              </a:rPr>
              <a:t>Questions?</a:t>
            </a:r>
          </a:p>
        </p:txBody>
      </p:sp>
      <p:sp>
        <p:nvSpPr>
          <p:cNvPr id="18435" name="Rectangle 3"/>
          <p:cNvSpPr>
            <a:spLocks noGrp="1" noChangeArrowheads="1"/>
          </p:cNvSpPr>
          <p:nvPr>
            <p:ph type="subTitle" idx="1"/>
          </p:nvPr>
        </p:nvSpPr>
        <p:spPr>
          <a:xfrm>
            <a:off x="457200" y="2514600"/>
            <a:ext cx="8686800" cy="3276601"/>
          </a:xfrm>
        </p:spPr>
        <p:txBody>
          <a:bodyPr>
            <a:normAutofit fontScale="92500"/>
          </a:bodyPr>
          <a:lstStyle/>
          <a:p>
            <a:pPr algn="ctr">
              <a:lnSpc>
                <a:spcPct val="90000"/>
              </a:lnSpc>
            </a:pPr>
            <a:r>
              <a:rPr lang="en-US" sz="3200" b="1" dirty="0">
                <a:solidFill>
                  <a:schemeClr val="tx1">
                    <a:lumMod val="75000"/>
                    <a:lumOff val="25000"/>
                  </a:schemeClr>
                </a:solidFill>
                <a:latin typeface="Elephant" pitchFamily="18" charset="0"/>
              </a:rPr>
              <a:t>Next Meeting Thursday,    </a:t>
            </a:r>
          </a:p>
          <a:p>
            <a:pPr algn="ctr">
              <a:lnSpc>
                <a:spcPct val="90000"/>
              </a:lnSpc>
            </a:pPr>
            <a:r>
              <a:rPr lang="en-US" sz="3200" b="1" dirty="0" smtClean="0">
                <a:solidFill>
                  <a:schemeClr val="tx1">
                    <a:lumMod val="75000"/>
                    <a:lumOff val="25000"/>
                  </a:schemeClr>
                </a:solidFill>
                <a:latin typeface="Elephant" pitchFamily="18" charset="0"/>
              </a:rPr>
              <a:t>April 7, 2016 – </a:t>
            </a:r>
            <a:r>
              <a:rPr lang="en-US" sz="3200" b="1" dirty="0">
                <a:solidFill>
                  <a:schemeClr val="tx1">
                    <a:lumMod val="75000"/>
                    <a:lumOff val="25000"/>
                  </a:schemeClr>
                </a:solidFill>
                <a:latin typeface="Elephant" pitchFamily="18" charset="0"/>
              </a:rPr>
              <a:t>Workshop #</a:t>
            </a:r>
            <a:r>
              <a:rPr lang="en-US" sz="3200" b="1" dirty="0" smtClean="0">
                <a:solidFill>
                  <a:schemeClr val="tx1">
                    <a:lumMod val="75000"/>
                    <a:lumOff val="25000"/>
                  </a:schemeClr>
                </a:solidFill>
                <a:latin typeface="Elephant" pitchFamily="18" charset="0"/>
              </a:rPr>
              <a:t>2</a:t>
            </a:r>
            <a:endParaRPr lang="en-US" sz="3200" b="1" dirty="0">
              <a:solidFill>
                <a:schemeClr val="tx1">
                  <a:lumMod val="75000"/>
                  <a:lumOff val="25000"/>
                </a:schemeClr>
              </a:solidFill>
              <a:latin typeface="Elephant" pitchFamily="18" charset="0"/>
            </a:endParaRPr>
          </a:p>
          <a:p>
            <a:pPr algn="ctr">
              <a:lnSpc>
                <a:spcPct val="90000"/>
              </a:lnSpc>
            </a:pPr>
            <a:r>
              <a:rPr lang="en-US" sz="3200" b="1" dirty="0" smtClean="0">
                <a:solidFill>
                  <a:schemeClr val="tx1">
                    <a:lumMod val="75000"/>
                    <a:lumOff val="25000"/>
                  </a:schemeClr>
                </a:solidFill>
                <a:latin typeface="Elephant" pitchFamily="18" charset="0"/>
              </a:rPr>
              <a:t>Instructional, Undistributed, 3-Part Budget, Contingent Budget, &amp; Revenue Projections</a:t>
            </a:r>
            <a:endParaRPr lang="en-US" sz="3200" b="1" dirty="0">
              <a:solidFill>
                <a:schemeClr val="tx1">
                  <a:lumMod val="75000"/>
                  <a:lumOff val="25000"/>
                </a:schemeClr>
              </a:solidFill>
              <a:latin typeface="Elephant" pitchFamily="18" charset="0"/>
            </a:endParaRPr>
          </a:p>
          <a:p>
            <a:pPr algn="ctr">
              <a:lnSpc>
                <a:spcPct val="90000"/>
              </a:lnSpc>
            </a:pPr>
            <a:r>
              <a:rPr lang="en-US" sz="3200" b="1" dirty="0" smtClean="0">
                <a:solidFill>
                  <a:schemeClr val="tx1">
                    <a:lumMod val="75000"/>
                    <a:lumOff val="25000"/>
                  </a:schemeClr>
                </a:solidFill>
                <a:latin typeface="Elephant" pitchFamily="18" charset="0"/>
              </a:rPr>
              <a:t>GGM </a:t>
            </a:r>
            <a:r>
              <a:rPr lang="en-US" sz="3200" b="1" dirty="0">
                <a:solidFill>
                  <a:schemeClr val="tx1">
                    <a:lumMod val="75000"/>
                    <a:lumOff val="25000"/>
                  </a:schemeClr>
                </a:solidFill>
                <a:latin typeface="Elephant" pitchFamily="18" charset="0"/>
              </a:rPr>
              <a:t>Multipurpose </a:t>
            </a:r>
            <a:r>
              <a:rPr lang="en-US" sz="3200" b="1" dirty="0" smtClean="0">
                <a:solidFill>
                  <a:schemeClr val="tx1">
                    <a:lumMod val="75000"/>
                    <a:lumOff val="25000"/>
                  </a:schemeClr>
                </a:solidFill>
                <a:latin typeface="Elephant" pitchFamily="18" charset="0"/>
              </a:rPr>
              <a:t>Room</a:t>
            </a:r>
          </a:p>
          <a:p>
            <a:pPr algn="ctr">
              <a:lnSpc>
                <a:spcPct val="90000"/>
              </a:lnSpc>
            </a:pPr>
            <a:r>
              <a:rPr lang="en-US" sz="3200" b="1" dirty="0" smtClean="0">
                <a:solidFill>
                  <a:schemeClr val="tx1">
                    <a:lumMod val="75000"/>
                    <a:lumOff val="25000"/>
                  </a:schemeClr>
                </a:solidFill>
                <a:latin typeface="Elephant" pitchFamily="18" charset="0"/>
              </a:rPr>
              <a:t>7:00 pm</a:t>
            </a:r>
            <a:endParaRPr lang="en-US" sz="3200" b="1" dirty="0">
              <a:solidFill>
                <a:schemeClr val="tx1">
                  <a:lumMod val="75000"/>
                  <a:lumOff val="25000"/>
                </a:schemeClr>
              </a:solidFill>
              <a:latin typeface="Elephant"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38100" y="0"/>
            <a:ext cx="9144000" cy="609600"/>
          </a:xfrm>
        </p:spPr>
        <p:txBody>
          <a:bodyPr>
            <a:noAutofit/>
          </a:bodyPr>
          <a:lstStyle/>
          <a:p>
            <a:pPr algn="ctr"/>
            <a:r>
              <a:rPr lang="en-US" sz="5400" b="1" i="1" dirty="0" smtClean="0">
                <a:solidFill>
                  <a:schemeClr val="accent2"/>
                </a:solidFill>
                <a:latin typeface="Elephant" pitchFamily="18" charset="0"/>
              </a:rPr>
              <a:t>General Support</a:t>
            </a:r>
            <a:r>
              <a:rPr lang="en-US" sz="5400" i="1" dirty="0" smtClean="0">
                <a:solidFill>
                  <a:schemeClr val="accent2"/>
                </a:solidFill>
                <a:latin typeface="Elephant" pitchFamily="18" charset="0"/>
              </a:rPr>
              <a:t/>
            </a:r>
            <a:br>
              <a:rPr lang="en-US" sz="5400" i="1" dirty="0" smtClean="0">
                <a:solidFill>
                  <a:schemeClr val="accent2"/>
                </a:solidFill>
                <a:latin typeface="Elephant" pitchFamily="18" charset="0"/>
              </a:rPr>
            </a:br>
            <a:r>
              <a:rPr lang="en-US" sz="5400" b="1" i="1" dirty="0" smtClean="0">
                <a:solidFill>
                  <a:schemeClr val="accent2"/>
                </a:solidFill>
                <a:latin typeface="Elephant" pitchFamily="18" charset="0"/>
              </a:rPr>
              <a:t>2016-17</a:t>
            </a:r>
            <a:r>
              <a:rPr lang="en-US" sz="5400" b="1" i="1" dirty="0">
                <a:solidFill>
                  <a:schemeClr val="accent2"/>
                </a:solidFill>
                <a:latin typeface="Elephant" pitchFamily="18" charset="0"/>
              </a:rPr>
              <a:t/>
            </a:r>
            <a:br>
              <a:rPr lang="en-US" sz="5400" b="1" i="1" dirty="0">
                <a:solidFill>
                  <a:schemeClr val="accent2"/>
                </a:solidFill>
                <a:latin typeface="Elephant" pitchFamily="18" charset="0"/>
              </a:rPr>
            </a:br>
            <a:endParaRPr lang="en-US" sz="5400" b="1" i="1" dirty="0">
              <a:solidFill>
                <a:schemeClr val="accent2"/>
              </a:solidFill>
              <a:latin typeface="Elephant" pitchFamily="18" charset="0"/>
            </a:endParaRPr>
          </a:p>
        </p:txBody>
      </p:sp>
      <p:sp>
        <p:nvSpPr>
          <p:cNvPr id="183299" name="Rectangle 3"/>
          <p:cNvSpPr>
            <a:spLocks noGrp="1" noChangeArrowheads="1"/>
          </p:cNvSpPr>
          <p:nvPr>
            <p:ph sz="half" idx="1"/>
          </p:nvPr>
        </p:nvSpPr>
        <p:spPr>
          <a:xfrm>
            <a:off x="647700" y="1447800"/>
            <a:ext cx="7924800" cy="5410200"/>
          </a:xfrm>
        </p:spPr>
        <p:txBody>
          <a:bodyPr>
            <a:normAutofit fontScale="25000" lnSpcReduction="20000"/>
          </a:bodyPr>
          <a:lstStyle/>
          <a:p>
            <a:pPr lvl="2" algn="ctr">
              <a:lnSpc>
                <a:spcPct val="90000"/>
              </a:lnSpc>
            </a:pPr>
            <a:endParaRPr lang="en-US" sz="6000" dirty="0" smtClean="0">
              <a:latin typeface="Elephant" pitchFamily="18" charset="0"/>
            </a:endParaRPr>
          </a:p>
          <a:p>
            <a:pPr lvl="2">
              <a:lnSpc>
                <a:spcPct val="90000"/>
              </a:lnSpc>
            </a:pPr>
            <a:r>
              <a:rPr lang="en-US" sz="6800" dirty="0" smtClean="0">
                <a:latin typeface="Elephant" pitchFamily="18" charset="0"/>
              </a:rPr>
              <a:t>Increase in District Meeting – Electronic Voting </a:t>
            </a:r>
          </a:p>
          <a:p>
            <a:pPr marL="914400" lvl="2" indent="0">
              <a:lnSpc>
                <a:spcPct val="90000"/>
              </a:lnSpc>
              <a:buNone/>
            </a:pPr>
            <a:endParaRPr lang="en-US" sz="3200" dirty="0" smtClean="0">
              <a:latin typeface="Elephant" pitchFamily="18" charset="0"/>
            </a:endParaRPr>
          </a:p>
          <a:p>
            <a:pPr lvl="2">
              <a:lnSpc>
                <a:spcPct val="90000"/>
              </a:lnSpc>
            </a:pPr>
            <a:r>
              <a:rPr lang="en-US" sz="6800" dirty="0" smtClean="0">
                <a:latin typeface="Elephant" pitchFamily="18" charset="0"/>
              </a:rPr>
              <a:t>RFP </a:t>
            </a:r>
            <a:r>
              <a:rPr lang="en-US" sz="6800" dirty="0">
                <a:latin typeface="Elephant" pitchFamily="18" charset="0"/>
              </a:rPr>
              <a:t>External Auditor (Year 3)</a:t>
            </a:r>
          </a:p>
          <a:p>
            <a:pPr marL="914400" lvl="2" indent="0">
              <a:lnSpc>
                <a:spcPct val="90000"/>
              </a:lnSpc>
              <a:buNone/>
            </a:pPr>
            <a:endParaRPr lang="en-US" sz="3200" dirty="0" smtClean="0">
              <a:latin typeface="Elephant" pitchFamily="18" charset="0"/>
            </a:endParaRPr>
          </a:p>
          <a:p>
            <a:pPr lvl="2">
              <a:lnSpc>
                <a:spcPct val="90000"/>
              </a:lnSpc>
            </a:pPr>
            <a:r>
              <a:rPr lang="en-US" sz="6800" dirty="0" smtClean="0">
                <a:latin typeface="Elephant" pitchFamily="18" charset="0"/>
              </a:rPr>
              <a:t>Decrease in Legal Services – Alternative GWL Attorney</a:t>
            </a:r>
          </a:p>
          <a:p>
            <a:pPr marL="914400" lvl="2" indent="0">
              <a:lnSpc>
                <a:spcPct val="90000"/>
              </a:lnSpc>
              <a:buNone/>
            </a:pPr>
            <a:endParaRPr lang="en-US" sz="3200" dirty="0">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Reduction of .5 FTE </a:t>
            </a:r>
            <a:r>
              <a:rPr lang="en-US" sz="6800" dirty="0">
                <a:latin typeface="Elephant" pitchFamily="18" charset="0"/>
              </a:rPr>
              <a:t>Custodial Worker</a:t>
            </a:r>
          </a:p>
          <a:p>
            <a:pPr marL="914400" lvl="2" indent="0">
              <a:lnSpc>
                <a:spcPct val="90000"/>
              </a:lnSpc>
              <a:buNone/>
            </a:pPr>
            <a:endParaRPr lang="en-US" sz="3200" dirty="0" smtClean="0">
              <a:solidFill>
                <a:schemeClr val="tx1">
                  <a:lumMod val="75000"/>
                  <a:lumOff val="25000"/>
                </a:schemeClr>
              </a:solidFill>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Reduction in Repair of Buildings &amp; Site</a:t>
            </a:r>
          </a:p>
          <a:p>
            <a:pPr marL="914400" lvl="2" indent="0">
              <a:lnSpc>
                <a:spcPct val="90000"/>
              </a:lnSpc>
              <a:buNone/>
            </a:pPr>
            <a:endParaRPr lang="en-US" sz="3200" dirty="0">
              <a:solidFill>
                <a:schemeClr val="tx1">
                  <a:lumMod val="75000"/>
                  <a:lumOff val="25000"/>
                </a:schemeClr>
              </a:solidFill>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Reduction to Maintenance Equipment – Single Year Purchase</a:t>
            </a:r>
          </a:p>
          <a:p>
            <a:pPr marL="914400" lvl="2" indent="0">
              <a:lnSpc>
                <a:spcPct val="90000"/>
              </a:lnSpc>
              <a:buNone/>
            </a:pPr>
            <a:endParaRPr lang="en-US" sz="3200" dirty="0" smtClean="0">
              <a:solidFill>
                <a:schemeClr val="tx1">
                  <a:lumMod val="75000"/>
                  <a:lumOff val="25000"/>
                </a:schemeClr>
              </a:solidFill>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Reduction to Student Accident Insurance – New Company &amp; Less Students </a:t>
            </a:r>
          </a:p>
          <a:p>
            <a:pPr marL="914400" lvl="2" indent="0">
              <a:lnSpc>
                <a:spcPct val="90000"/>
              </a:lnSpc>
              <a:buNone/>
            </a:pPr>
            <a:endParaRPr lang="en-US" sz="3200" dirty="0">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Increase in BOCES Administrative &amp; Capital Costs Due to Change in RWADA </a:t>
            </a:r>
            <a:r>
              <a:rPr lang="en-US" sz="5600" dirty="0" smtClean="0">
                <a:solidFill>
                  <a:schemeClr val="tx1">
                    <a:lumMod val="75000"/>
                    <a:lumOff val="25000"/>
                  </a:schemeClr>
                </a:solidFill>
                <a:latin typeface="Elephant" pitchFamily="18" charset="0"/>
              </a:rPr>
              <a:t>(weighted average daily attendance 2013-14)</a:t>
            </a:r>
          </a:p>
          <a:p>
            <a:pPr marL="914400" lvl="2" indent="0">
              <a:lnSpc>
                <a:spcPct val="90000"/>
              </a:lnSpc>
              <a:buNone/>
            </a:pPr>
            <a:endParaRPr lang="en-US" sz="3200" dirty="0" smtClean="0">
              <a:solidFill>
                <a:schemeClr val="tx1">
                  <a:lumMod val="75000"/>
                  <a:lumOff val="25000"/>
                </a:schemeClr>
              </a:solidFill>
              <a:latin typeface="Elephant" pitchFamily="18" charset="0"/>
            </a:endParaRPr>
          </a:p>
          <a:p>
            <a:pPr lvl="2">
              <a:lnSpc>
                <a:spcPct val="90000"/>
              </a:lnSpc>
            </a:pPr>
            <a:r>
              <a:rPr lang="en-US" sz="6800" dirty="0" smtClean="0">
                <a:solidFill>
                  <a:schemeClr val="tx1">
                    <a:lumMod val="75000"/>
                    <a:lumOff val="25000"/>
                  </a:schemeClr>
                </a:solidFill>
                <a:latin typeface="Elephant" pitchFamily="18" charset="0"/>
              </a:rPr>
              <a:t>Tightening of Appropriations versus Expenditures throughout</a:t>
            </a:r>
          </a:p>
          <a:p>
            <a:pPr marL="914400" lvl="2" indent="0" algn="ctr">
              <a:lnSpc>
                <a:spcPct val="90000"/>
              </a:lnSpc>
              <a:buNone/>
            </a:pPr>
            <a:endParaRPr lang="en-US" sz="6000" dirty="0">
              <a:latin typeface="Elephant" pitchFamily="18" charset="0"/>
            </a:endParaRPr>
          </a:p>
          <a:p>
            <a:pPr lvl="2" algn="ctr">
              <a:lnSpc>
                <a:spcPct val="90000"/>
              </a:lnSpc>
            </a:pPr>
            <a:endParaRPr lang="en-US" sz="6000" dirty="0" smtClean="0">
              <a:latin typeface="Elephant" pitchFamily="18" charset="0"/>
            </a:endParaRPr>
          </a:p>
          <a:p>
            <a:pPr lvl="2">
              <a:lnSpc>
                <a:spcPct val="90000"/>
              </a:lnSpc>
            </a:pPr>
            <a:endParaRPr lang="en-US" sz="6000" dirty="0" smtClean="0">
              <a:latin typeface="Elephant" pitchFamily="18" charset="0"/>
            </a:endParaRPr>
          </a:p>
          <a:p>
            <a:pPr lvl="2" algn="ctr">
              <a:lnSpc>
                <a:spcPct val="90000"/>
              </a:lnSpc>
              <a:buFont typeface="Wingdings" pitchFamily="2" charset="2"/>
              <a:buNone/>
            </a:pPr>
            <a:r>
              <a:rPr lang="en-US" sz="6000" dirty="0" smtClean="0">
                <a:latin typeface="Elephant" pitchFamily="18" charset="0"/>
              </a:rPr>
              <a:t>                    </a:t>
            </a:r>
          </a:p>
          <a:p>
            <a:pPr lvl="2" algn="ctr">
              <a:lnSpc>
                <a:spcPct val="90000"/>
              </a:lnSpc>
              <a:buFont typeface="Wingdings" pitchFamily="2" charset="2"/>
              <a:buChar char="v"/>
            </a:pPr>
            <a:endParaRPr lang="en-US" sz="4400" dirty="0" smtClean="0">
              <a:latin typeface="Elephant" pitchFamily="18" charset="0"/>
            </a:endParaRPr>
          </a:p>
          <a:p>
            <a:pPr lvl="2" algn="ctr">
              <a:lnSpc>
                <a:spcPct val="90000"/>
              </a:lnSpc>
              <a:buFont typeface="Wingdings" pitchFamily="2" charset="2"/>
              <a:buNone/>
            </a:pPr>
            <a:endParaRPr lang="en-US" sz="4400" dirty="0" smtClean="0">
              <a:latin typeface="Elephant" pitchFamily="18" charset="0"/>
            </a:endParaRPr>
          </a:p>
          <a:p>
            <a:pPr lvl="6" algn="ctr">
              <a:lnSpc>
                <a:spcPct val="90000"/>
              </a:lnSpc>
              <a:buNone/>
            </a:pPr>
            <a:r>
              <a:rPr lang="en-US" sz="9600" dirty="0" smtClean="0">
                <a:latin typeface="Elephant" pitchFamily="18" charset="0"/>
              </a:rPr>
              <a:t>   		</a:t>
            </a:r>
            <a:endParaRPr lang="en-US" sz="9800" dirty="0" smtClean="0">
              <a:latin typeface="Elephant" pitchFamily="18" charset="0"/>
            </a:endParaRPr>
          </a:p>
          <a:p>
            <a:pPr lvl="7" algn="ctr">
              <a:lnSpc>
                <a:spcPct val="90000"/>
              </a:lnSpc>
              <a:buNone/>
            </a:pPr>
            <a:r>
              <a:rPr lang="en-US" sz="9800" dirty="0" smtClean="0">
                <a:latin typeface="Elephant" pitchFamily="18" charset="0"/>
              </a:rPr>
              <a:t>                                   </a:t>
            </a:r>
          </a:p>
          <a:p>
            <a:pPr lvl="7" algn="ctr">
              <a:lnSpc>
                <a:spcPct val="90000"/>
              </a:lnSpc>
              <a:buNone/>
            </a:pPr>
            <a:r>
              <a:rPr lang="en-US" sz="9800" dirty="0" smtClean="0">
                <a:latin typeface="Elephant" pitchFamily="18" charset="0"/>
              </a:rPr>
              <a:t>		</a:t>
            </a:r>
            <a:r>
              <a:rPr lang="en-US" sz="9600" dirty="0" smtClean="0">
                <a:latin typeface="Elephant" pitchFamily="18" charset="0"/>
              </a:rPr>
              <a:t>	</a:t>
            </a:r>
          </a:p>
          <a:p>
            <a:pPr lvl="3" algn="ctr">
              <a:lnSpc>
                <a:spcPct val="90000"/>
              </a:lnSpc>
              <a:buNone/>
            </a:pPr>
            <a:endParaRPr lang="en-US" sz="2200" dirty="0" smtClean="0">
              <a:latin typeface="Elephant" pitchFamily="18" charset="0"/>
            </a:endParaRPr>
          </a:p>
          <a:p>
            <a:pPr lvl="3" algn="ctr">
              <a:lnSpc>
                <a:spcPct val="90000"/>
              </a:lnSpc>
              <a:buFont typeface="Wingdings" pitchFamily="2" charset="2"/>
              <a:buChar char="v"/>
            </a:pPr>
            <a:endParaRPr lang="en-US" sz="2200" dirty="0" smtClean="0">
              <a:latin typeface="Elephant" pitchFamily="18" charset="0"/>
            </a:endParaRPr>
          </a:p>
          <a:p>
            <a:pPr lvl="3" algn="ctr">
              <a:lnSpc>
                <a:spcPct val="90000"/>
              </a:lnSpc>
              <a:buFont typeface="Wingdings" pitchFamily="2" charset="2"/>
              <a:buChar char="v"/>
            </a:pPr>
            <a:endParaRPr lang="en-US" sz="2200" dirty="0" smtClean="0">
              <a:latin typeface="Elephant" pitchFamily="18" charset="0"/>
            </a:endParaRPr>
          </a:p>
          <a:p>
            <a:pPr lvl="3" algn="ctr">
              <a:lnSpc>
                <a:spcPct val="90000"/>
              </a:lnSpc>
              <a:buFont typeface="Wingdings" pitchFamily="2" charset="2"/>
              <a:buChar char="v"/>
            </a:pPr>
            <a:endParaRPr lang="en-US" sz="1600" dirty="0" smtClean="0">
              <a:latin typeface="Elephant" pitchFamily="18" charset="0"/>
            </a:endParaRPr>
          </a:p>
          <a:p>
            <a:pPr lvl="3" algn="ctr">
              <a:lnSpc>
                <a:spcPct val="90000"/>
              </a:lnSpc>
              <a:buFont typeface="Wingdings" pitchFamily="2" charset="2"/>
              <a:buChar char="v"/>
            </a:pPr>
            <a:endParaRPr lang="en-US" sz="1600" dirty="0" smtClean="0">
              <a:latin typeface="Elephant" pitchFamily="18" charset="0"/>
            </a:endParaRPr>
          </a:p>
          <a:p>
            <a:pPr lvl="3" algn="ctr">
              <a:lnSpc>
                <a:spcPct val="90000"/>
              </a:lnSpc>
            </a:pPr>
            <a:endParaRPr lang="en-US" dirty="0" smtClean="0">
              <a:latin typeface="Elephant" pitchFamily="18" charset="0"/>
            </a:endParaRPr>
          </a:p>
          <a:p>
            <a:pPr lvl="3" algn="ctr">
              <a:lnSpc>
                <a:spcPct val="90000"/>
              </a:lnSpc>
              <a:buFont typeface="Wingdings" pitchFamily="2" charset="2"/>
              <a:buChar char="v"/>
            </a:pPr>
            <a:endParaRPr lang="en-US" sz="1600" dirty="0" smtClean="0">
              <a:latin typeface="Elephant" pitchFamily="18" charset="0"/>
            </a:endParaRPr>
          </a:p>
          <a:p>
            <a:pPr lvl="3" algn="ctr">
              <a:lnSpc>
                <a:spcPct val="90000"/>
              </a:lnSpc>
              <a:buNone/>
            </a:pPr>
            <a:endParaRPr lang="en-US" sz="1600" dirty="0" smtClean="0">
              <a:latin typeface="Elephant" pitchFamily="18" charset="0"/>
            </a:endParaRPr>
          </a:p>
          <a:p>
            <a:pPr lvl="2" algn="ctr">
              <a:lnSpc>
                <a:spcPct val="90000"/>
              </a:lnSpc>
              <a:buFont typeface="Wingdings" pitchFamily="2" charset="2"/>
              <a:buNone/>
            </a:pPr>
            <a:r>
              <a:rPr lang="en-US" sz="2000" dirty="0"/>
              <a:t>	</a:t>
            </a:r>
            <a:endParaRPr lang="en-US" sz="2000" dirty="0" smtClean="0"/>
          </a:p>
          <a:p>
            <a:pPr lvl="2" algn="ctr">
              <a:lnSpc>
                <a:spcPct val="90000"/>
              </a:lnSpc>
              <a:buFont typeface="Wingdings" pitchFamily="2" charset="2"/>
              <a:buNone/>
            </a:pPr>
            <a:endParaRPr lang="en-US" sz="2000" b="1" dirty="0">
              <a:latin typeface="Albertus Extra Bold" pitchFamily="34" charset="0"/>
            </a:endParaRPr>
          </a:p>
        </p:txBody>
      </p:sp>
      <p:sp>
        <p:nvSpPr>
          <p:cNvPr id="5" name="Content Placeholder 4"/>
          <p:cNvSpPr>
            <a:spLocks noGrp="1"/>
          </p:cNvSpPr>
          <p:nvPr>
            <p:ph sz="half" idx="2"/>
          </p:nvPr>
        </p:nvSpPr>
        <p:spPr>
          <a:xfrm>
            <a:off x="8839200" y="2438400"/>
            <a:ext cx="304800" cy="4419600"/>
          </a:xfrm>
        </p:spPr>
        <p:txBody>
          <a:bodyPr>
            <a:normAutofit/>
          </a:bodyPr>
          <a:lstStyle/>
          <a:p>
            <a:pPr>
              <a:buFont typeface="Wingdings" pitchFamily="2" charset="2"/>
              <a:buChar char="v"/>
            </a:pPr>
            <a:endParaRPr lang="en-US" sz="5500" dirty="0" smtClean="0">
              <a:latin typeface="Elephant" pitchFamily="18" charset="0"/>
            </a:endParaRPr>
          </a:p>
          <a:p>
            <a:pPr>
              <a:buFont typeface="Wingdings" pitchFamily="2" charset="2"/>
              <a:buChar char="v"/>
            </a:pPr>
            <a:endParaRPr lang="en-US" sz="5500" dirty="0" smtClean="0">
              <a:latin typeface="Elephant" pitchFamily="18" charset="0"/>
            </a:endParaRPr>
          </a:p>
          <a:p>
            <a:pPr>
              <a:buNone/>
            </a:pPr>
            <a:endParaRPr lang="en-US" sz="2600" b="1" dirty="0" smtClean="0">
              <a:latin typeface="Elephant" pitchFamily="18" charset="0"/>
            </a:endParaRPr>
          </a:p>
          <a:p>
            <a:pPr>
              <a:buFont typeface="Wingdings" pitchFamily="2" charset="2"/>
              <a:buChar char="v"/>
            </a:pPr>
            <a:endParaRPr lang="en-US" sz="2600" b="1" dirty="0" smtClean="0">
              <a:latin typeface="Elephant" pitchFamily="18" charset="0"/>
            </a:endParaRPr>
          </a:p>
          <a:p>
            <a:pPr>
              <a:buFont typeface="Wingdings" pitchFamily="2" charset="2"/>
              <a:buChar char="v"/>
            </a:pPr>
            <a:endParaRPr lang="en-US" sz="2600" b="1" dirty="0" smtClean="0">
              <a:latin typeface="Elephant"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83299">
                                            <p:txEl>
                                              <p:pRg st="21" end="21"/>
                                            </p:txEl>
                                          </p:spTgt>
                                        </p:tgtEl>
                                        <p:attrNameLst>
                                          <p:attrName>style.visibility</p:attrName>
                                        </p:attrNameLst>
                                      </p:cBhvr>
                                      <p:to>
                                        <p:strVal val="visible"/>
                                      </p:to>
                                    </p:set>
                                    <p:animEffect transition="in" filter="checkerboard(across)">
                                      <p:cBhvr>
                                        <p:cTn id="7" dur="500"/>
                                        <p:tgtEl>
                                          <p:spTgt spid="183299">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210532" y="725864"/>
            <a:ext cx="8915400" cy="1600200"/>
          </a:xfrm>
        </p:spPr>
        <p:txBody>
          <a:bodyPr>
            <a:normAutofit fontScale="90000"/>
          </a:bodyPr>
          <a:lstStyle/>
          <a:p>
            <a:r>
              <a:rPr lang="en-US" sz="5400" b="1" i="1" dirty="0" smtClean="0">
                <a:solidFill>
                  <a:schemeClr val="accent2"/>
                </a:solidFill>
                <a:latin typeface="Elephant" pitchFamily="18" charset="0"/>
              </a:rPr>
              <a:t>Budget</a:t>
            </a:r>
            <a:r>
              <a:rPr lang="en-US" sz="5400" b="1" dirty="0" smtClean="0">
                <a:solidFill>
                  <a:schemeClr val="accent2"/>
                </a:solidFill>
                <a:latin typeface="Elephant" pitchFamily="18" charset="0"/>
              </a:rPr>
              <a:t> </a:t>
            </a:r>
            <a:r>
              <a:rPr lang="en-US" sz="5400" b="1" i="1" dirty="0" smtClean="0">
                <a:solidFill>
                  <a:schemeClr val="accent2"/>
                </a:solidFill>
                <a:latin typeface="Elephant" pitchFamily="18" charset="0"/>
              </a:rPr>
              <a:t>Work Session #1</a:t>
            </a:r>
            <a:br>
              <a:rPr lang="en-US" sz="5400" b="1" i="1" dirty="0" smtClean="0">
                <a:solidFill>
                  <a:schemeClr val="accent2"/>
                </a:solidFill>
                <a:latin typeface="Elephant" pitchFamily="18" charset="0"/>
              </a:rPr>
            </a:br>
            <a:endParaRPr lang="en-US" sz="5400" b="1" i="1" dirty="0">
              <a:solidFill>
                <a:schemeClr val="accent2"/>
              </a:solidFill>
              <a:latin typeface="Arial Black" pitchFamily="34" charset="0"/>
            </a:endParaRPr>
          </a:p>
        </p:txBody>
      </p:sp>
      <p:sp>
        <p:nvSpPr>
          <p:cNvPr id="25603" name="Rectangle 3"/>
          <p:cNvSpPr>
            <a:spLocks noGrp="1" noChangeArrowheads="1"/>
          </p:cNvSpPr>
          <p:nvPr>
            <p:ph type="subTitle" idx="1"/>
          </p:nvPr>
        </p:nvSpPr>
        <p:spPr>
          <a:xfrm>
            <a:off x="0" y="3451086"/>
            <a:ext cx="7848600" cy="3124200"/>
          </a:xfrm>
        </p:spPr>
        <p:txBody>
          <a:bodyPr>
            <a:normAutofit fontScale="92500" lnSpcReduction="20000"/>
          </a:bodyPr>
          <a:lstStyle/>
          <a:p>
            <a:pPr marL="1828800" lvl="4" indent="0" algn="l">
              <a:lnSpc>
                <a:spcPct val="80000"/>
              </a:lnSpc>
              <a:buClr>
                <a:schemeClr val="bg2"/>
              </a:buClr>
              <a:buSzTx/>
              <a:buFont typeface="Wingdings" pitchFamily="2" charset="2"/>
              <a:buNone/>
            </a:pPr>
            <a:endParaRPr lang="en-US" sz="600" b="1" dirty="0" smtClean="0"/>
          </a:p>
          <a:p>
            <a:pPr marL="1828800" lvl="4" indent="0" algn="l">
              <a:lnSpc>
                <a:spcPct val="80000"/>
              </a:lnSpc>
              <a:buClr>
                <a:schemeClr val="bg2"/>
              </a:buClr>
              <a:buSzTx/>
              <a:buFont typeface="Wingdings" pitchFamily="2" charset="2"/>
              <a:buNone/>
            </a:pPr>
            <a:endParaRPr lang="en-US" sz="600" b="1" dirty="0" smtClean="0"/>
          </a:p>
          <a:p>
            <a:pPr marL="1828800" lvl="4" indent="0" algn="l">
              <a:lnSpc>
                <a:spcPct val="80000"/>
              </a:lnSpc>
              <a:buClr>
                <a:schemeClr val="bg2"/>
              </a:buClr>
              <a:buSzTx/>
              <a:buFont typeface="Wingdings" pitchFamily="2" charset="2"/>
              <a:buNone/>
            </a:pPr>
            <a:endParaRPr lang="en-US" sz="600" b="1" dirty="0" smtClean="0"/>
          </a:p>
          <a:p>
            <a:pPr marL="1828800" lvl="4" indent="0" algn="l">
              <a:lnSpc>
                <a:spcPct val="80000"/>
              </a:lnSpc>
              <a:buClr>
                <a:schemeClr val="bg2"/>
              </a:buClr>
              <a:buSzTx/>
              <a:buFont typeface="Wingdings" pitchFamily="2" charset="2"/>
              <a:buNone/>
            </a:pPr>
            <a:r>
              <a:rPr lang="en-US" sz="600" b="1" dirty="0" smtClean="0"/>
              <a:t>            </a:t>
            </a:r>
            <a:r>
              <a:rPr lang="en-US" sz="600" b="1" dirty="0" smtClean="0">
                <a:solidFill>
                  <a:schemeClr val="accent1">
                    <a:lumMod val="75000"/>
                  </a:schemeClr>
                </a:solidFill>
              </a:rPr>
              <a:t> </a:t>
            </a:r>
            <a:r>
              <a:rPr lang="en-US" sz="3900" b="1" dirty="0">
                <a:solidFill>
                  <a:schemeClr val="tx1">
                    <a:lumMod val="75000"/>
                    <a:lumOff val="25000"/>
                  </a:schemeClr>
                </a:solidFill>
                <a:latin typeface="Elephant" pitchFamily="18" charset="0"/>
              </a:rPr>
              <a:t>District </a:t>
            </a:r>
            <a:r>
              <a:rPr lang="en-US" sz="3900" b="1" dirty="0" smtClean="0">
                <a:solidFill>
                  <a:schemeClr val="tx1">
                    <a:lumMod val="75000"/>
                    <a:lumOff val="25000"/>
                  </a:schemeClr>
                </a:solidFill>
                <a:latin typeface="Elephant" pitchFamily="18" charset="0"/>
              </a:rPr>
              <a:t>Operated</a:t>
            </a:r>
          </a:p>
          <a:p>
            <a:pPr marL="1828800" lvl="4" indent="0" algn="l">
              <a:lnSpc>
                <a:spcPct val="80000"/>
              </a:lnSpc>
              <a:buClr>
                <a:schemeClr val="bg2"/>
              </a:buClr>
              <a:buSzTx/>
              <a:buFont typeface="Wingdings" pitchFamily="2" charset="2"/>
              <a:buNone/>
            </a:pPr>
            <a:endParaRPr lang="en-US" sz="3900" b="1" dirty="0">
              <a:solidFill>
                <a:schemeClr val="tx1">
                  <a:lumMod val="75000"/>
                  <a:lumOff val="25000"/>
                </a:schemeClr>
              </a:solidFill>
              <a:latin typeface="Elephant" pitchFamily="18" charset="0"/>
            </a:endParaRPr>
          </a:p>
          <a:p>
            <a:pPr marL="1828800" lvl="4" indent="0" algn="l">
              <a:lnSpc>
                <a:spcPct val="80000"/>
              </a:lnSpc>
              <a:buClr>
                <a:schemeClr val="bg2"/>
              </a:buClr>
              <a:buSzTx/>
              <a:buFont typeface="Wingdings" pitchFamily="2" charset="2"/>
              <a:buNone/>
            </a:pPr>
            <a:r>
              <a:rPr lang="en-US" sz="3900" b="1" dirty="0">
                <a:solidFill>
                  <a:schemeClr val="tx1">
                    <a:lumMod val="75000"/>
                    <a:lumOff val="25000"/>
                  </a:schemeClr>
                </a:solidFill>
                <a:latin typeface="Elephant" pitchFamily="18" charset="0"/>
              </a:rPr>
              <a:t> </a:t>
            </a:r>
            <a:r>
              <a:rPr lang="en-US" sz="3900" b="1" dirty="0" smtClean="0">
                <a:solidFill>
                  <a:schemeClr val="tx1">
                    <a:lumMod val="75000"/>
                    <a:lumOff val="25000"/>
                  </a:schemeClr>
                </a:solidFill>
                <a:latin typeface="Elephant" pitchFamily="18" charset="0"/>
              </a:rPr>
              <a:t>       </a:t>
            </a:r>
            <a:r>
              <a:rPr lang="en-US" sz="3900" b="1" dirty="0">
                <a:solidFill>
                  <a:schemeClr val="tx1">
                    <a:lumMod val="75000"/>
                    <a:lumOff val="25000"/>
                  </a:schemeClr>
                </a:solidFill>
                <a:latin typeface="Elephant" pitchFamily="18" charset="0"/>
              </a:rPr>
              <a:t>Contracted</a:t>
            </a:r>
          </a:p>
          <a:p>
            <a:pPr marL="1828800" lvl="4" indent="0" algn="l">
              <a:lnSpc>
                <a:spcPct val="80000"/>
              </a:lnSpc>
              <a:buClr>
                <a:schemeClr val="bg2"/>
              </a:buClr>
              <a:buSzTx/>
              <a:buFont typeface="Wingdings" pitchFamily="2" charset="2"/>
              <a:buNone/>
            </a:pPr>
            <a:endParaRPr lang="en-US" sz="2600" b="1" i="1" dirty="0" smtClean="0">
              <a:solidFill>
                <a:schemeClr val="accent1">
                  <a:lumMod val="75000"/>
                </a:schemeClr>
              </a:solidFill>
              <a:latin typeface="Arial Black" pitchFamily="34" charset="0"/>
            </a:endParaRPr>
          </a:p>
          <a:p>
            <a:pPr marL="1828800" lvl="4" indent="0" algn="l">
              <a:lnSpc>
                <a:spcPct val="80000"/>
              </a:lnSpc>
              <a:buClr>
                <a:schemeClr val="bg2"/>
              </a:buClr>
              <a:buSzTx/>
              <a:buFont typeface="Wingdings" pitchFamily="2" charset="2"/>
              <a:buNone/>
            </a:pPr>
            <a:r>
              <a:rPr lang="en-US" sz="3700" b="1" i="1" dirty="0" smtClean="0">
                <a:solidFill>
                  <a:schemeClr val="accent1">
                    <a:lumMod val="75000"/>
                  </a:schemeClr>
                </a:solidFill>
                <a:latin typeface="Arial Black" pitchFamily="34" charset="0"/>
              </a:rPr>
              <a:t>    </a:t>
            </a:r>
            <a:endParaRPr lang="en-US" b="1" i="1" dirty="0">
              <a:latin typeface="Arial Black" pitchFamily="34" charset="0"/>
            </a:endParaRPr>
          </a:p>
          <a:p>
            <a:pPr marL="1828800" lvl="4" indent="0" algn="l">
              <a:lnSpc>
                <a:spcPct val="80000"/>
              </a:lnSpc>
              <a:buClr>
                <a:schemeClr val="bg2"/>
              </a:buClr>
              <a:buSzTx/>
              <a:buFont typeface="Wingdings" pitchFamily="2" charset="2"/>
              <a:buNone/>
            </a:pPr>
            <a:endParaRPr lang="en-US" sz="800" b="1" dirty="0"/>
          </a:p>
          <a:p>
            <a:pPr marL="1828800" lvl="4" indent="0" algn="l">
              <a:lnSpc>
                <a:spcPct val="80000"/>
              </a:lnSpc>
              <a:buClr>
                <a:schemeClr val="bg2"/>
              </a:buClr>
              <a:buSzTx/>
              <a:buFont typeface="Wingdings" pitchFamily="2" charset="2"/>
              <a:buNone/>
            </a:pPr>
            <a:r>
              <a:rPr lang="en-US" sz="600" b="1" dirty="0"/>
              <a:t>	</a:t>
            </a:r>
          </a:p>
          <a:p>
            <a:pPr marL="457200" lvl="1" indent="14288" algn="l">
              <a:lnSpc>
                <a:spcPct val="80000"/>
              </a:lnSpc>
              <a:buFont typeface="Wingdings" pitchFamily="2" charset="2"/>
              <a:buNone/>
            </a:pPr>
            <a:endParaRPr lang="en-US" sz="800" b="1" dirty="0"/>
          </a:p>
        </p:txBody>
      </p:sp>
      <p:sp>
        <p:nvSpPr>
          <p:cNvPr id="5" name="TextBox 4"/>
          <p:cNvSpPr txBox="1"/>
          <p:nvPr/>
        </p:nvSpPr>
        <p:spPr>
          <a:xfrm>
            <a:off x="990600" y="2362200"/>
            <a:ext cx="7086600" cy="707886"/>
          </a:xfrm>
          <a:prstGeom prst="rect">
            <a:avLst/>
          </a:prstGeom>
          <a:noFill/>
        </p:spPr>
        <p:txBody>
          <a:bodyPr wrap="square" rtlCol="0">
            <a:spAutoFit/>
          </a:bodyPr>
          <a:lstStyle/>
          <a:p>
            <a:pPr algn="ctr"/>
            <a:r>
              <a:rPr lang="en-US" sz="4000" b="1" i="1" dirty="0" smtClean="0">
                <a:solidFill>
                  <a:schemeClr val="accent1"/>
                </a:solidFill>
                <a:latin typeface="Elephant" pitchFamily="18" charset="0"/>
              </a:rPr>
              <a:t>Part III - Transportation</a:t>
            </a:r>
            <a:endParaRPr lang="en-US" sz="4000" dirty="0">
              <a:solidFill>
                <a:schemeClr val="accent1"/>
              </a:solidFill>
              <a:latin typeface="Elephant" pitchFamily="18" charset="0"/>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04800" y="9427"/>
            <a:ext cx="8153400" cy="2133600"/>
          </a:xfrm>
        </p:spPr>
        <p:txBody>
          <a:bodyPr>
            <a:normAutofit/>
          </a:bodyPr>
          <a:lstStyle/>
          <a:p>
            <a:pPr algn="ctr"/>
            <a:r>
              <a:rPr lang="en-US" sz="5400" b="1" dirty="0"/>
              <a:t> </a:t>
            </a:r>
            <a:r>
              <a:rPr lang="en-US" sz="5400" b="1" i="1" dirty="0">
                <a:solidFill>
                  <a:schemeClr val="accent2"/>
                </a:solidFill>
                <a:latin typeface="Elephant" pitchFamily="18" charset="0"/>
              </a:rPr>
              <a:t>Transportation </a:t>
            </a:r>
            <a:br>
              <a:rPr lang="en-US" sz="5400" b="1" i="1" dirty="0">
                <a:solidFill>
                  <a:schemeClr val="accent2"/>
                </a:solidFill>
                <a:latin typeface="Elephant" pitchFamily="18" charset="0"/>
              </a:rPr>
            </a:br>
            <a:r>
              <a:rPr lang="en-US" sz="5400" b="1" i="1" dirty="0" smtClean="0">
                <a:solidFill>
                  <a:schemeClr val="accent2"/>
                </a:solidFill>
                <a:latin typeface="Elephant" pitchFamily="18" charset="0"/>
              </a:rPr>
              <a:t>2016-2017</a:t>
            </a:r>
            <a:endParaRPr lang="en-US" sz="5400" b="1" i="1" dirty="0">
              <a:solidFill>
                <a:schemeClr val="accent2"/>
              </a:solidFill>
              <a:latin typeface="Elephant" pitchFamily="18" charset="0"/>
            </a:endParaRPr>
          </a:p>
        </p:txBody>
      </p:sp>
      <p:sp>
        <p:nvSpPr>
          <p:cNvPr id="45059" name="Rectangle 3"/>
          <p:cNvSpPr>
            <a:spLocks noGrp="1" noChangeArrowheads="1"/>
          </p:cNvSpPr>
          <p:nvPr>
            <p:ph idx="1"/>
          </p:nvPr>
        </p:nvSpPr>
        <p:spPr>
          <a:xfrm>
            <a:off x="0" y="1828800"/>
            <a:ext cx="9372600" cy="5029200"/>
          </a:xfrm>
        </p:spPr>
        <p:txBody>
          <a:bodyPr>
            <a:normAutofit/>
          </a:bodyPr>
          <a:lstStyle/>
          <a:p>
            <a:pPr algn="ctr">
              <a:buFont typeface="Wingdings" pitchFamily="2" charset="2"/>
              <a:buNone/>
            </a:pPr>
            <a:endParaRPr lang="en-US" b="1" dirty="0"/>
          </a:p>
          <a:p>
            <a:pPr algn="ctr">
              <a:buFont typeface="Wingdings" pitchFamily="2" charset="2"/>
              <a:buNone/>
            </a:pPr>
            <a:r>
              <a:rPr lang="en-US" sz="4800" b="1" dirty="0">
                <a:solidFill>
                  <a:schemeClr val="accent1"/>
                </a:solidFill>
                <a:latin typeface="Elephant" pitchFamily="18" charset="0"/>
              </a:rPr>
              <a:t>Total </a:t>
            </a:r>
            <a:r>
              <a:rPr lang="en-US" sz="4800" b="1" dirty="0" smtClean="0">
                <a:solidFill>
                  <a:schemeClr val="accent1"/>
                </a:solidFill>
                <a:latin typeface="Elephant" pitchFamily="18" charset="0"/>
              </a:rPr>
              <a:t>Transportation</a:t>
            </a:r>
            <a:endParaRPr lang="en-US" sz="4800" b="1" dirty="0">
              <a:solidFill>
                <a:schemeClr val="accent1"/>
              </a:solidFill>
              <a:latin typeface="Elephant" pitchFamily="18" charset="0"/>
            </a:endParaRPr>
          </a:p>
          <a:p>
            <a:pPr algn="ctr">
              <a:buFont typeface="Wingdings" pitchFamily="2" charset="2"/>
              <a:buNone/>
            </a:pPr>
            <a:r>
              <a:rPr lang="en-US" sz="4800" b="1" dirty="0" smtClean="0">
                <a:solidFill>
                  <a:schemeClr val="tx1">
                    <a:lumMod val="75000"/>
                    <a:lumOff val="25000"/>
                  </a:schemeClr>
                </a:solidFill>
                <a:latin typeface="Elephant" pitchFamily="18" charset="0"/>
              </a:rPr>
              <a:t>$795,906</a:t>
            </a:r>
            <a:endParaRPr lang="en-US" sz="4800" b="1" dirty="0">
              <a:solidFill>
                <a:schemeClr val="tx1">
                  <a:lumMod val="75000"/>
                  <a:lumOff val="25000"/>
                </a:schemeClr>
              </a:solidFill>
              <a:latin typeface="Elephant" pitchFamily="18" charset="0"/>
            </a:endParaRPr>
          </a:p>
          <a:p>
            <a:pPr algn="ctr">
              <a:buFont typeface="Wingdings" pitchFamily="2" charset="2"/>
              <a:buNone/>
            </a:pPr>
            <a:r>
              <a:rPr lang="en-US" sz="4800" b="1" dirty="0" smtClean="0">
                <a:solidFill>
                  <a:srgbClr val="FF0000"/>
                </a:solidFill>
                <a:latin typeface="Elephant" pitchFamily="18" charset="0"/>
              </a:rPr>
              <a:t>(4.52%)</a:t>
            </a:r>
            <a:endParaRPr lang="en-US" sz="4800" b="1" dirty="0">
              <a:solidFill>
                <a:srgbClr val="FF0000"/>
              </a:solidFill>
              <a:latin typeface="Elephant" pitchFamily="18" charset="0"/>
            </a:endParaRPr>
          </a:p>
          <a:p>
            <a:pPr algn="ctr">
              <a:buFont typeface="Wingdings" pitchFamily="2" charset="2"/>
              <a:buNone/>
            </a:pPr>
            <a:r>
              <a:rPr lang="en-US" sz="4800" b="1" dirty="0" smtClean="0">
                <a:solidFill>
                  <a:srgbClr val="FF0000"/>
                </a:solidFill>
                <a:latin typeface="Elephant" pitchFamily="18" charset="0"/>
              </a:rPr>
              <a:t>($37,650)</a:t>
            </a:r>
            <a:endParaRPr lang="en-US" sz="4800" b="1" dirty="0">
              <a:solidFill>
                <a:srgbClr val="FF0000"/>
              </a:solidFill>
              <a:latin typeface="Elephant" pitchFamily="18" charset="0"/>
            </a:endParaRPr>
          </a:p>
          <a:p>
            <a:pPr algn="ctr">
              <a:buFont typeface="Wingdings" pitchFamily="2" charset="2"/>
              <a:buNone/>
            </a:pPr>
            <a:endParaRPr lang="en-US" sz="4100" b="1" dirty="0">
              <a:latin typeface="Arial Black" pitchFamily="34" charset="0"/>
            </a:endParaRPr>
          </a:p>
          <a:p>
            <a:pPr algn="ctr">
              <a:buFont typeface="Wingdings" pitchFamily="2" charset="2"/>
              <a:buNone/>
            </a:pPr>
            <a:endParaRPr lang="en-US" sz="4100" b="1" dirty="0">
              <a:latin typeface="Arial Black" pitchFamily="34" charset="0"/>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199" y="304800"/>
            <a:ext cx="7924801" cy="635000"/>
          </a:xfrm>
        </p:spPr>
        <p:txBody>
          <a:bodyPr>
            <a:normAutofit fontScale="90000"/>
          </a:bodyPr>
          <a:lstStyle/>
          <a:p>
            <a:pPr algn="ctr"/>
            <a:r>
              <a:rPr lang="en-US" sz="6000" b="1" i="1" dirty="0">
                <a:solidFill>
                  <a:schemeClr val="accent2"/>
                </a:solidFill>
                <a:latin typeface="Elephant" pitchFamily="18" charset="0"/>
              </a:rPr>
              <a:t>Transportation </a:t>
            </a:r>
            <a:r>
              <a:rPr lang="en-US" sz="6000" b="1" i="1" dirty="0" smtClean="0">
                <a:solidFill>
                  <a:schemeClr val="accent2"/>
                </a:solidFill>
                <a:latin typeface="Elephant" pitchFamily="18" charset="0"/>
              </a:rPr>
              <a:t> 2016-17</a:t>
            </a:r>
            <a:r>
              <a:rPr lang="en-US" sz="6000" b="1" i="1" dirty="0">
                <a:latin typeface="Elephant" pitchFamily="18" charset="0"/>
              </a:rPr>
              <a:t/>
            </a:r>
            <a:br>
              <a:rPr lang="en-US" sz="6000" b="1" i="1" dirty="0">
                <a:latin typeface="Elephant" pitchFamily="18" charset="0"/>
              </a:rPr>
            </a:br>
            <a:r>
              <a:rPr lang="en-US" sz="3800" b="1" i="1" dirty="0"/>
              <a:t> </a:t>
            </a:r>
          </a:p>
        </p:txBody>
      </p:sp>
      <p:sp>
        <p:nvSpPr>
          <p:cNvPr id="28675" name="Rectangle 3"/>
          <p:cNvSpPr>
            <a:spLocks noGrp="1" noChangeArrowheads="1"/>
          </p:cNvSpPr>
          <p:nvPr>
            <p:ph idx="1"/>
          </p:nvPr>
        </p:nvSpPr>
        <p:spPr>
          <a:xfrm>
            <a:off x="685800" y="2209800"/>
            <a:ext cx="8229600" cy="4343400"/>
          </a:xfrm>
        </p:spPr>
        <p:txBody>
          <a:bodyPr>
            <a:noAutofit/>
          </a:bodyPr>
          <a:lstStyle/>
          <a:p>
            <a:r>
              <a:rPr lang="en-US" sz="2400" b="1" dirty="0" smtClean="0">
                <a:latin typeface="Elephant" panose="02020904090505020303" pitchFamily="18" charset="0"/>
                <a:cs typeface="Times New Roman" pitchFamily="18" charset="0"/>
              </a:rPr>
              <a:t>Salary Reduction – Changes in Personnel</a:t>
            </a:r>
          </a:p>
          <a:p>
            <a:r>
              <a:rPr lang="en-US" sz="2400" b="1" dirty="0" smtClean="0">
                <a:latin typeface="Elephant" panose="02020904090505020303" pitchFamily="18" charset="0"/>
                <a:cs typeface="Times New Roman" pitchFamily="18" charset="0"/>
              </a:rPr>
              <a:t>Reduction in Parking &amp; Tolls – Change in Special Ed Placement </a:t>
            </a:r>
          </a:p>
          <a:p>
            <a:r>
              <a:rPr lang="en-US" sz="2400" b="1" dirty="0" smtClean="0">
                <a:solidFill>
                  <a:schemeClr val="tx1">
                    <a:lumMod val="75000"/>
                    <a:lumOff val="25000"/>
                  </a:schemeClr>
                </a:solidFill>
                <a:latin typeface="Elephant" panose="02020904090505020303" pitchFamily="18" charset="0"/>
                <a:cs typeface="Times New Roman" pitchFamily="18" charset="0"/>
              </a:rPr>
              <a:t>Increase in Repairs – Aging Fleet</a:t>
            </a:r>
          </a:p>
          <a:p>
            <a:r>
              <a:rPr lang="en-US" sz="2400" b="1" dirty="0" smtClean="0">
                <a:latin typeface="Elephant" panose="02020904090505020303" pitchFamily="18" charset="0"/>
                <a:cs typeface="Times New Roman" pitchFamily="18" charset="0"/>
              </a:rPr>
              <a:t>Increase in Radios – Optimum Rate Change  </a:t>
            </a:r>
            <a:endParaRPr lang="en-US" sz="2400" b="1" dirty="0" smtClean="0">
              <a:solidFill>
                <a:schemeClr val="tx1">
                  <a:lumMod val="75000"/>
                  <a:lumOff val="25000"/>
                </a:schemeClr>
              </a:solidFill>
              <a:latin typeface="Elephant" panose="02020904090505020303" pitchFamily="18" charset="0"/>
              <a:cs typeface="Times New Roman" pitchFamily="18" charset="0"/>
            </a:endParaRPr>
          </a:p>
          <a:p>
            <a:r>
              <a:rPr lang="en-US" sz="2400" b="1" dirty="0" smtClean="0">
                <a:solidFill>
                  <a:schemeClr val="tx1">
                    <a:lumMod val="75000"/>
                    <a:lumOff val="25000"/>
                  </a:schemeClr>
                </a:solidFill>
                <a:latin typeface="Elephant" panose="02020904090505020303" pitchFamily="18" charset="0"/>
                <a:cs typeface="Times New Roman" pitchFamily="18" charset="0"/>
              </a:rPr>
              <a:t>Appropriation for Cooperative Transportation through OU BOCES</a:t>
            </a:r>
          </a:p>
          <a:p>
            <a:r>
              <a:rPr lang="en-US" sz="2400" b="1" dirty="0" smtClean="0">
                <a:solidFill>
                  <a:schemeClr val="tx1">
                    <a:lumMod val="75000"/>
                    <a:lumOff val="25000"/>
                  </a:schemeClr>
                </a:solidFill>
                <a:latin typeface="Elephant" panose="02020904090505020303" pitchFamily="18" charset="0"/>
                <a:cs typeface="Times New Roman" pitchFamily="18" charset="0"/>
              </a:rPr>
              <a:t>Fuel Costs – Municipal Agreement w/ Town of Tuxedo</a:t>
            </a:r>
          </a:p>
          <a:p>
            <a:pPr algn="ctr"/>
            <a:endParaRPr lang="en-US" sz="1000" b="1" dirty="0">
              <a:solidFill>
                <a:schemeClr val="tx1">
                  <a:lumMod val="75000"/>
                  <a:lumOff val="25000"/>
                </a:schemeClr>
              </a:solidFill>
              <a:latin typeface="Elephant" panose="02020904090505020303" pitchFamily="18" charset="0"/>
              <a:cs typeface="Times New Roman" pitchFamily="18" charset="0"/>
            </a:endParaRPr>
          </a:p>
          <a:p>
            <a:pPr marL="0" indent="0">
              <a:buNone/>
            </a:pPr>
            <a:endParaRPr lang="en-US" sz="2400" b="1" dirty="0" smtClean="0">
              <a:latin typeface="Elephant" panose="02020904090505020303" pitchFamily="18" charset="0"/>
              <a:cs typeface="Times New Roman" pitchFamily="18" charset="0"/>
            </a:endParaRPr>
          </a:p>
          <a:p>
            <a:pPr algn="ctr"/>
            <a:endParaRPr lang="en-US" sz="2400" b="1" dirty="0">
              <a:latin typeface="Elephant" panose="02020904090505020303" pitchFamily="18" charset="0"/>
              <a:cs typeface="Times New Roman" pitchFamily="18" charset="0"/>
            </a:endParaRPr>
          </a:p>
          <a:p>
            <a:pPr algn="ctr">
              <a:buFont typeface="Wingdings" pitchFamily="2" charset="2"/>
              <a:buNone/>
            </a:pPr>
            <a:endParaRPr lang="en-US" sz="2400" b="1" dirty="0">
              <a:cs typeface="Times New Roman" pitchFamily="18" charset="0"/>
            </a:endParaRPr>
          </a:p>
          <a:p>
            <a:pPr algn="ctr">
              <a:buFont typeface="Wingdings" pitchFamily="2" charset="2"/>
              <a:buNone/>
            </a:pPr>
            <a:endParaRPr lang="en-US" sz="2400" b="1" dirty="0">
              <a:cs typeface="Times New Roman" pitchFamily="18" charset="0"/>
            </a:endParaRPr>
          </a:p>
          <a:p>
            <a:pPr algn="ctr">
              <a:buFont typeface="Wingdings" pitchFamily="2" charset="2"/>
              <a:buNone/>
            </a:pPr>
            <a:r>
              <a:rPr lang="en-US" sz="2400" b="1" dirty="0">
                <a:cs typeface="Times New Roman" pitchFamily="18" charset="0"/>
              </a:rPr>
              <a:t>  </a:t>
            </a:r>
          </a:p>
          <a:p>
            <a:pPr algn="ctr">
              <a:buFont typeface="Wingdings" pitchFamily="2" charset="2"/>
              <a:buNone/>
            </a:pPr>
            <a:r>
              <a:rPr lang="en-US" sz="2400" b="1" dirty="0">
                <a:cs typeface="Times New Roman" pitchFamily="18" charset="0"/>
              </a:rPr>
              <a:t> </a:t>
            </a:r>
            <a:endParaRPr lang="en-US" sz="2400" dirty="0">
              <a:cs typeface="Times New Roman" pitchFamily="18" charset="0"/>
            </a:endParaRPr>
          </a:p>
        </p:txBody>
      </p:sp>
      <p:sp>
        <p:nvSpPr>
          <p:cNvPr id="28694" name="Rectangle 22"/>
          <p:cNvSpPr>
            <a:spLocks noChangeArrowheads="1"/>
          </p:cNvSpPr>
          <p:nvPr/>
        </p:nvSpPr>
        <p:spPr bwMode="auto">
          <a:xfrm>
            <a:off x="304800" y="2438400"/>
            <a:ext cx="2438400" cy="1107996"/>
          </a:xfrm>
          <a:prstGeom prst="rect">
            <a:avLst/>
          </a:prstGeom>
          <a:noFill/>
          <a:ln w="9525">
            <a:noFill/>
            <a:miter lim="800000"/>
            <a:headEnd/>
            <a:tailEnd/>
          </a:ln>
          <a:effectLst/>
        </p:spPr>
        <p:txBody>
          <a:bodyPr wrap="square">
            <a:spAutoFit/>
          </a:bodyPr>
          <a:lstStyle/>
          <a:p>
            <a:pPr algn="ctr" eaLnBrk="1" hangingPunct="1"/>
            <a:endParaRPr lang="en-US" sz="1200" dirty="0">
              <a:latin typeface="Arial" charset="0"/>
            </a:endParaRPr>
          </a:p>
          <a:p>
            <a:pPr algn="ctr" eaLnBrk="1" hangingPunct="1"/>
            <a:endParaRPr lang="en-US" b="1" dirty="0" smtClean="0">
              <a:solidFill>
                <a:srgbClr val="990000"/>
              </a:solidFill>
              <a:latin typeface="Arial" charset="0"/>
            </a:endParaRPr>
          </a:p>
          <a:p>
            <a:pPr algn="ctr" eaLnBrk="1" hangingPunct="1"/>
            <a:endParaRPr lang="en-US" b="1" dirty="0">
              <a:solidFill>
                <a:srgbClr val="990000"/>
              </a:solidFill>
              <a:latin typeface="Arial" charset="0"/>
            </a:endParaRPr>
          </a:p>
          <a:p>
            <a:pPr algn="ctr" eaLnBrk="1" hangingPunct="1"/>
            <a:endParaRPr lang="en-US" b="1" dirty="0" smtClean="0">
              <a:solidFill>
                <a:srgbClr val="990000"/>
              </a:solidFill>
              <a:latin typeface="Arial"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192" y="-235267"/>
            <a:ext cx="9087192" cy="1288240"/>
          </a:xfrm>
        </p:spPr>
        <p:txBody>
          <a:bodyPr>
            <a:noAutofit/>
          </a:bodyPr>
          <a:lstStyle/>
          <a:p>
            <a:r>
              <a:rPr lang="en-US" sz="4000" b="1" dirty="0" smtClean="0">
                <a:solidFill>
                  <a:schemeClr val="accent2"/>
                </a:solidFill>
                <a:latin typeface="Elephant" panose="02020904090505020303" pitchFamily="18" charset="0"/>
              </a:rPr>
              <a:t>Tuxedo Union Free School District</a:t>
            </a:r>
            <a:endParaRPr lang="en-US" sz="4000" b="1" dirty="0">
              <a:solidFill>
                <a:schemeClr val="accent2"/>
              </a:solidFill>
              <a:latin typeface="Elephant" panose="02020904090505020303" pitchFamily="18" charset="0"/>
            </a:endParaRPr>
          </a:p>
        </p:txBody>
      </p:sp>
      <p:sp>
        <p:nvSpPr>
          <p:cNvPr id="3" name="Text Placeholder 2"/>
          <p:cNvSpPr>
            <a:spLocks noGrp="1"/>
          </p:cNvSpPr>
          <p:nvPr>
            <p:ph type="body" idx="1"/>
          </p:nvPr>
        </p:nvSpPr>
        <p:spPr>
          <a:xfrm>
            <a:off x="1024190" y="1786545"/>
            <a:ext cx="7439197" cy="4708790"/>
          </a:xfrm>
        </p:spPr>
        <p:txBody>
          <a:bodyPr>
            <a:normAutofit fontScale="85000" lnSpcReduction="10000"/>
          </a:bodyPr>
          <a:lstStyle/>
          <a:p>
            <a:pPr marL="342900" indent="-342900">
              <a:buFont typeface="Arial" panose="020B0604020202020204" pitchFamily="34" charset="0"/>
              <a:buChar char="•"/>
            </a:pPr>
            <a:r>
              <a:rPr lang="en-US" sz="2400" dirty="0" smtClean="0">
                <a:latin typeface="Elephant" panose="02020904090505020303" pitchFamily="18" charset="0"/>
              </a:rPr>
              <a:t>George F</a:t>
            </a:r>
            <a:r>
              <a:rPr lang="en-US" sz="2400" dirty="0">
                <a:latin typeface="Elephant" panose="02020904090505020303" pitchFamily="18" charset="0"/>
              </a:rPr>
              <a:t>. Baker High School is </a:t>
            </a:r>
            <a:r>
              <a:rPr lang="en-US" sz="2400" dirty="0" smtClean="0">
                <a:solidFill>
                  <a:srgbClr val="C00000"/>
                </a:solidFill>
                <a:latin typeface="Elephant" panose="02020904090505020303" pitchFamily="18" charset="0"/>
              </a:rPr>
              <a:t>NOT</a:t>
            </a:r>
            <a:r>
              <a:rPr lang="en-US" sz="2400" dirty="0" smtClean="0">
                <a:latin typeface="Elephant" panose="02020904090505020303" pitchFamily="18" charset="0"/>
              </a:rPr>
              <a:t> </a:t>
            </a:r>
            <a:r>
              <a:rPr lang="en-US" sz="2400" dirty="0">
                <a:latin typeface="Elephant" panose="02020904090505020303" pitchFamily="18" charset="0"/>
              </a:rPr>
              <a:t>closing. </a:t>
            </a:r>
            <a:endParaRPr lang="en-US" sz="2400" dirty="0" smtClean="0">
              <a:latin typeface="Elephant" panose="02020904090505020303" pitchFamily="18" charset="0"/>
            </a:endParaRPr>
          </a:p>
          <a:p>
            <a:pPr marL="342900" indent="-342900">
              <a:buFont typeface="Arial" panose="020B0604020202020204" pitchFamily="34" charset="0"/>
              <a:buChar char="•"/>
            </a:pPr>
            <a:r>
              <a:rPr lang="en-US" sz="2400" dirty="0" smtClean="0">
                <a:latin typeface="Elephant" panose="02020904090505020303" pitchFamily="18" charset="0"/>
              </a:rPr>
              <a:t>The </a:t>
            </a:r>
            <a:r>
              <a:rPr lang="en-US" sz="2400" dirty="0">
                <a:latin typeface="Elephant" panose="02020904090505020303" pitchFamily="18" charset="0"/>
              </a:rPr>
              <a:t>Board of Education is </a:t>
            </a:r>
            <a:r>
              <a:rPr lang="en-US" sz="2400" dirty="0">
                <a:solidFill>
                  <a:srgbClr val="C00000"/>
                </a:solidFill>
                <a:latin typeface="Elephant" panose="02020904090505020303" pitchFamily="18" charset="0"/>
              </a:rPr>
              <a:t>attentive</a:t>
            </a:r>
            <a:r>
              <a:rPr lang="en-US" sz="2400" dirty="0">
                <a:latin typeface="Elephant" panose="02020904090505020303" pitchFamily="18" charset="0"/>
              </a:rPr>
              <a:t> to significant issues facing its neighboring school districts and feels Tuxedo </a:t>
            </a:r>
            <a:r>
              <a:rPr lang="en-US" sz="2400" dirty="0" smtClean="0">
                <a:latin typeface="Elephant" panose="02020904090505020303" pitchFamily="18" charset="0"/>
              </a:rPr>
              <a:t>is a </a:t>
            </a:r>
            <a:r>
              <a:rPr lang="en-US" sz="2400" dirty="0" smtClean="0">
                <a:solidFill>
                  <a:srgbClr val="C00000"/>
                </a:solidFill>
                <a:latin typeface="Elephant" panose="02020904090505020303" pitchFamily="18" charset="0"/>
              </a:rPr>
              <a:t>strong</a:t>
            </a:r>
            <a:r>
              <a:rPr lang="en-US" sz="2400" dirty="0" smtClean="0">
                <a:latin typeface="Elephant" panose="02020904090505020303" pitchFamily="18" charset="0"/>
              </a:rPr>
              <a:t> alternative. </a:t>
            </a:r>
          </a:p>
          <a:p>
            <a:pPr marL="342900" indent="-342900">
              <a:buFont typeface="Arial" panose="020B0604020202020204" pitchFamily="34" charset="0"/>
              <a:buChar char="•"/>
            </a:pPr>
            <a:r>
              <a:rPr lang="en-US" sz="2400" dirty="0" smtClean="0">
                <a:latin typeface="Elephant" panose="02020904090505020303" pitchFamily="18" charset="0"/>
              </a:rPr>
              <a:t>A </a:t>
            </a:r>
            <a:r>
              <a:rPr lang="en-US" sz="2400" dirty="0">
                <a:solidFill>
                  <a:srgbClr val="C00000"/>
                </a:solidFill>
                <a:latin typeface="Elephant" panose="02020904090505020303" pitchFamily="18" charset="0"/>
              </a:rPr>
              <a:t>small</a:t>
            </a:r>
            <a:r>
              <a:rPr lang="en-US" sz="2400" dirty="0">
                <a:latin typeface="Elephant" panose="02020904090505020303" pitchFamily="18" charset="0"/>
              </a:rPr>
              <a:t>, </a:t>
            </a:r>
            <a:r>
              <a:rPr lang="en-US" sz="2400" dirty="0">
                <a:solidFill>
                  <a:srgbClr val="C00000"/>
                </a:solidFill>
                <a:latin typeface="Elephant" panose="02020904090505020303" pitchFamily="18" charset="0"/>
              </a:rPr>
              <a:t>innovative</a:t>
            </a:r>
            <a:r>
              <a:rPr lang="en-US" sz="2400" dirty="0">
                <a:latin typeface="Elephant" panose="02020904090505020303" pitchFamily="18" charset="0"/>
              </a:rPr>
              <a:t>, </a:t>
            </a:r>
            <a:r>
              <a:rPr lang="en-US" sz="2400" dirty="0">
                <a:solidFill>
                  <a:srgbClr val="C00000"/>
                </a:solidFill>
                <a:latin typeface="Elephant" panose="02020904090505020303" pitchFamily="18" charset="0"/>
              </a:rPr>
              <a:t>safe </a:t>
            </a:r>
            <a:r>
              <a:rPr lang="en-US" sz="2400" dirty="0">
                <a:latin typeface="Elephant" panose="02020904090505020303" pitchFamily="18" charset="0"/>
              </a:rPr>
              <a:t>school system is rare, and </a:t>
            </a:r>
            <a:r>
              <a:rPr lang="en-US" sz="2400" dirty="0" smtClean="0">
                <a:latin typeface="Elephant" panose="02020904090505020303" pitchFamily="18" charset="0"/>
              </a:rPr>
              <a:t>the Board of Education is </a:t>
            </a:r>
            <a:r>
              <a:rPr lang="en-US" sz="2400" dirty="0">
                <a:latin typeface="Elephant" panose="02020904090505020303" pitchFamily="18" charset="0"/>
              </a:rPr>
              <a:t>hopeful these qualities will be valued by others and </a:t>
            </a:r>
            <a:r>
              <a:rPr lang="en-US" sz="2400" dirty="0" smtClean="0">
                <a:latin typeface="Elephant" panose="02020904090505020303" pitchFamily="18" charset="0"/>
              </a:rPr>
              <a:t>enrollment </a:t>
            </a:r>
            <a:r>
              <a:rPr lang="en-US" sz="2400" dirty="0">
                <a:latin typeface="Elephant" panose="02020904090505020303" pitchFamily="18" charset="0"/>
              </a:rPr>
              <a:t>will rise. </a:t>
            </a:r>
          </a:p>
          <a:p>
            <a:pPr marL="342900" indent="-342900">
              <a:buFont typeface="Arial" panose="020B0604020202020204" pitchFamily="34" charset="0"/>
              <a:buChar char="•"/>
            </a:pPr>
            <a:r>
              <a:rPr lang="en-US" sz="2400" dirty="0" smtClean="0">
                <a:latin typeface="Elephant" panose="02020904090505020303" pitchFamily="18" charset="0"/>
              </a:rPr>
              <a:t>The </a:t>
            </a:r>
            <a:r>
              <a:rPr lang="en-US" sz="2400" dirty="0">
                <a:latin typeface="Elephant" panose="02020904090505020303" pitchFamily="18" charset="0"/>
              </a:rPr>
              <a:t>election of two new Board of Education members and one incumbent Board of Education member who wanted to maintain an </a:t>
            </a:r>
            <a:r>
              <a:rPr lang="en-US" sz="2400" dirty="0">
                <a:solidFill>
                  <a:srgbClr val="C00000"/>
                </a:solidFill>
                <a:latin typeface="Elephant" panose="02020904090505020303" pitchFamily="18" charset="0"/>
              </a:rPr>
              <a:t>independent</a:t>
            </a:r>
            <a:r>
              <a:rPr lang="en-US" sz="2400" dirty="0">
                <a:latin typeface="Elephant" panose="02020904090505020303" pitchFamily="18" charset="0"/>
              </a:rPr>
              <a:t>, </a:t>
            </a:r>
            <a:r>
              <a:rPr lang="en-US" sz="2400" dirty="0">
                <a:solidFill>
                  <a:srgbClr val="C00000"/>
                </a:solidFill>
                <a:latin typeface="Elephant" panose="02020904090505020303" pitchFamily="18" charset="0"/>
              </a:rPr>
              <a:t>viable</a:t>
            </a:r>
            <a:r>
              <a:rPr lang="en-US" sz="2400" dirty="0">
                <a:latin typeface="Elephant" panose="02020904090505020303" pitchFamily="18" charset="0"/>
              </a:rPr>
              <a:t> school district in May 2015, was significant. </a:t>
            </a:r>
            <a:endParaRPr lang="en-US" sz="2400" dirty="0" smtClean="0">
              <a:latin typeface="Elephant" panose="02020904090505020303" pitchFamily="18" charset="0"/>
            </a:endParaRPr>
          </a:p>
          <a:p>
            <a:pPr marL="342900" indent="-342900">
              <a:buFont typeface="Arial" panose="020B0604020202020204" pitchFamily="34" charset="0"/>
              <a:buChar char="•"/>
            </a:pPr>
            <a:r>
              <a:rPr lang="en-US" sz="2400" dirty="0" smtClean="0">
                <a:latin typeface="Elephant" panose="02020904090505020303" pitchFamily="18" charset="0"/>
              </a:rPr>
              <a:t>The </a:t>
            </a:r>
            <a:r>
              <a:rPr lang="en-US" sz="2400" dirty="0">
                <a:latin typeface="Elephant" panose="02020904090505020303" pitchFamily="18" charset="0"/>
              </a:rPr>
              <a:t>community spoke, and the district </a:t>
            </a:r>
            <a:r>
              <a:rPr lang="en-US" sz="2400" dirty="0">
                <a:solidFill>
                  <a:srgbClr val="C00000"/>
                </a:solidFill>
                <a:latin typeface="Elephant" panose="02020904090505020303" pitchFamily="18" charset="0"/>
              </a:rPr>
              <a:t>listened</a:t>
            </a:r>
            <a:r>
              <a:rPr lang="en-US" sz="2400" dirty="0">
                <a:latin typeface="Elephant" panose="02020904090505020303" pitchFamily="18" charset="0"/>
              </a:rPr>
              <a:t>. </a:t>
            </a:r>
            <a:endParaRPr lang="en-US" sz="2400" dirty="0" smtClean="0">
              <a:latin typeface="Elephant" panose="02020904090505020303" pitchFamily="18" charset="0"/>
            </a:endParaRPr>
          </a:p>
          <a:p>
            <a:pPr marL="342900" indent="-342900">
              <a:buFont typeface="Arial" panose="020B0604020202020204" pitchFamily="34" charset="0"/>
              <a:buChar char="•"/>
            </a:pPr>
            <a:r>
              <a:rPr lang="en-US" sz="2400" dirty="0" smtClean="0">
                <a:latin typeface="Elephant" panose="02020904090505020303" pitchFamily="18" charset="0"/>
              </a:rPr>
              <a:t>We </a:t>
            </a:r>
            <a:r>
              <a:rPr lang="en-US" sz="2400" dirty="0">
                <a:latin typeface="Elephant" panose="02020904090505020303" pitchFamily="18" charset="0"/>
              </a:rPr>
              <a:t>lose our </a:t>
            </a:r>
            <a:r>
              <a:rPr lang="en-US" sz="2400" dirty="0">
                <a:solidFill>
                  <a:srgbClr val="C00000"/>
                </a:solidFill>
                <a:latin typeface="Elephant" panose="02020904090505020303" pitchFamily="18" charset="0"/>
              </a:rPr>
              <a:t>voice</a:t>
            </a:r>
            <a:r>
              <a:rPr lang="en-US" sz="2400" dirty="0">
                <a:latin typeface="Elephant" panose="02020904090505020303" pitchFamily="18" charset="0"/>
              </a:rPr>
              <a:t> in the education of our students if we send them to another school district</a:t>
            </a:r>
            <a:r>
              <a:rPr lang="en-US" sz="2400" dirty="0" smtClean="0">
                <a:latin typeface="Elephant" panose="02020904090505020303" pitchFamily="18" charset="0"/>
              </a:rPr>
              <a:t>.</a:t>
            </a:r>
          </a:p>
          <a:p>
            <a:pPr marL="342900" indent="-342900">
              <a:buFont typeface="Arial" panose="020B0604020202020204" pitchFamily="34" charset="0"/>
              <a:buChar char="•"/>
            </a:pPr>
            <a:endParaRPr lang="en-US" sz="1200" dirty="0">
              <a:latin typeface="Elephant" panose="02020904090505020303" pitchFamily="18" charset="0"/>
            </a:endParaRPr>
          </a:p>
          <a:p>
            <a:endParaRPr lang="en-US" dirty="0"/>
          </a:p>
        </p:txBody>
      </p:sp>
      <p:sp>
        <p:nvSpPr>
          <p:cNvPr id="5" name="TextBox 4"/>
          <p:cNvSpPr txBox="1"/>
          <p:nvPr/>
        </p:nvSpPr>
        <p:spPr>
          <a:xfrm>
            <a:off x="3813084" y="668252"/>
            <a:ext cx="1861407" cy="769441"/>
          </a:xfrm>
          <a:prstGeom prst="rect">
            <a:avLst/>
          </a:prstGeom>
          <a:noFill/>
        </p:spPr>
        <p:txBody>
          <a:bodyPr wrap="none" rtlCol="0">
            <a:spAutoFit/>
          </a:bodyPr>
          <a:lstStyle/>
          <a:p>
            <a:r>
              <a:rPr lang="en-US" sz="4400" dirty="0" smtClean="0">
                <a:solidFill>
                  <a:schemeClr val="accent2"/>
                </a:solidFill>
                <a:latin typeface="Elephant" panose="02020904090505020303" pitchFamily="18" charset="0"/>
              </a:rPr>
              <a:t>K - 12</a:t>
            </a:r>
            <a:endParaRPr lang="en-US" sz="4400" dirty="0">
              <a:solidFill>
                <a:schemeClr val="accent2"/>
              </a:solidFill>
              <a:latin typeface="Elephant" panose="02020904090505020303" pitchFamily="18" charset="0"/>
            </a:endParaRPr>
          </a:p>
        </p:txBody>
      </p:sp>
      <p:sp>
        <p:nvSpPr>
          <p:cNvPr id="6" name="TextBox 5"/>
          <p:cNvSpPr txBox="1"/>
          <p:nvPr/>
        </p:nvSpPr>
        <p:spPr>
          <a:xfrm>
            <a:off x="152400" y="6372225"/>
            <a:ext cx="7315200" cy="246221"/>
          </a:xfrm>
          <a:prstGeom prst="rect">
            <a:avLst/>
          </a:prstGeom>
          <a:noFill/>
        </p:spPr>
        <p:txBody>
          <a:bodyPr wrap="square" rtlCol="0">
            <a:spAutoFit/>
          </a:bodyPr>
          <a:lstStyle/>
          <a:p>
            <a:pPr algn="ctr"/>
            <a:r>
              <a:rPr lang="en-US" sz="1000" b="1" dirty="0">
                <a:solidFill>
                  <a:schemeClr val="tx1">
                    <a:lumMod val="65000"/>
                    <a:lumOff val="35000"/>
                  </a:schemeClr>
                </a:solidFill>
                <a:latin typeface="Elephant" panose="02020904090505020303" pitchFamily="18" charset="0"/>
              </a:rPr>
              <a:t>BOE Message Regarding The </a:t>
            </a:r>
            <a:r>
              <a:rPr lang="en-US" sz="1000" b="1" dirty="0" smtClean="0">
                <a:solidFill>
                  <a:schemeClr val="tx1">
                    <a:lumMod val="65000"/>
                    <a:lumOff val="35000"/>
                  </a:schemeClr>
                </a:solidFill>
                <a:latin typeface="Elephant" panose="02020904090505020303" pitchFamily="18" charset="0"/>
              </a:rPr>
              <a:t>TUFSD – </a:t>
            </a:r>
            <a:r>
              <a:rPr lang="en-US" sz="1000" b="1" dirty="0" smtClean="0">
                <a:solidFill>
                  <a:schemeClr val="tx1">
                    <a:lumMod val="65000"/>
                    <a:lumOff val="35000"/>
                  </a:schemeClr>
                </a:solidFill>
                <a:latin typeface="Elephant" panose="02020904090505020303" pitchFamily="18" charset="0"/>
                <a:hlinkClick r:id="rId3"/>
              </a:rPr>
              <a:t>www.tuxedoufsd.org</a:t>
            </a:r>
            <a:r>
              <a:rPr lang="en-US" sz="1000" b="1" dirty="0" smtClean="0">
                <a:solidFill>
                  <a:schemeClr val="tx1">
                    <a:lumMod val="65000"/>
                    <a:lumOff val="35000"/>
                  </a:schemeClr>
                </a:solidFill>
                <a:latin typeface="Elephant" panose="02020904090505020303" pitchFamily="18" charset="0"/>
              </a:rPr>
              <a:t>  News Article</a:t>
            </a:r>
            <a:endParaRPr lang="en-US" sz="1000" dirty="0">
              <a:solidFill>
                <a:schemeClr val="tx1">
                  <a:lumMod val="65000"/>
                  <a:lumOff val="35000"/>
                </a:schemeClr>
              </a:solidFill>
              <a:latin typeface="Elephant" panose="02020904090505020303" pitchFamily="18" charset="0"/>
            </a:endParaRPr>
          </a:p>
        </p:txBody>
      </p:sp>
    </p:spTree>
    <p:extLst>
      <p:ext uri="{BB962C8B-B14F-4D97-AF65-F5344CB8AC3E}">
        <p14:creationId xmlns:p14="http://schemas.microsoft.com/office/powerpoint/2010/main" val="1872175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9296400" cy="1280890"/>
          </a:xfrm>
        </p:spPr>
        <p:txBody>
          <a:bodyPr>
            <a:noAutofit/>
          </a:bodyPr>
          <a:lstStyle/>
          <a:p>
            <a:r>
              <a:rPr lang="en-US" sz="5400" b="1" dirty="0" smtClean="0">
                <a:solidFill>
                  <a:schemeClr val="accent2"/>
                </a:solidFill>
                <a:latin typeface="Elephant" panose="02020904090505020303" pitchFamily="18" charset="0"/>
              </a:rPr>
              <a:t>Alternative High Schools </a:t>
            </a:r>
            <a:endParaRPr lang="en-US" sz="5400" b="1" dirty="0">
              <a:solidFill>
                <a:schemeClr val="accent2"/>
              </a:solidFill>
              <a:latin typeface="Elephant" panose="02020904090505020303" pitchFamily="18" charset="0"/>
            </a:endParaRPr>
          </a:p>
        </p:txBody>
      </p:sp>
      <p:sp>
        <p:nvSpPr>
          <p:cNvPr id="3" name="Content Placeholder 2"/>
          <p:cNvSpPr>
            <a:spLocks noGrp="1"/>
          </p:cNvSpPr>
          <p:nvPr>
            <p:ph idx="1"/>
          </p:nvPr>
        </p:nvSpPr>
        <p:spPr>
          <a:xfrm>
            <a:off x="990601" y="1143000"/>
            <a:ext cx="8153399" cy="5577110"/>
          </a:xfrm>
        </p:spPr>
        <p:txBody>
          <a:bodyPr>
            <a:normAutofit lnSpcReduction="10000"/>
          </a:bodyPr>
          <a:lstStyle/>
          <a:p>
            <a:pPr marL="0" indent="0">
              <a:buNone/>
            </a:pPr>
            <a:r>
              <a:rPr lang="en-US" dirty="0" smtClean="0">
                <a:latin typeface="Elephant" panose="02020904090505020303" pitchFamily="18" charset="0"/>
              </a:rPr>
              <a:t>      Assumptions for 2016/17:</a:t>
            </a:r>
          </a:p>
          <a:p>
            <a:pPr>
              <a:buFont typeface="+mj-lt"/>
              <a:buAutoNum type="arabicPeriod"/>
            </a:pPr>
            <a:r>
              <a:rPr lang="en-US" sz="1600" dirty="0" smtClean="0">
                <a:latin typeface="Elephant" panose="02020904090505020303" pitchFamily="18" charset="0"/>
              </a:rPr>
              <a:t>Closure of One Building – Reduction in Operations &amp; Maintenance Appropriations and Staff </a:t>
            </a:r>
          </a:p>
          <a:p>
            <a:pPr>
              <a:buFont typeface="+mj-lt"/>
              <a:buAutoNum type="arabicPeriod"/>
            </a:pPr>
            <a:r>
              <a:rPr lang="en-US" sz="1600" dirty="0" smtClean="0">
                <a:latin typeface="Elephant" panose="02020904090505020303" pitchFamily="18" charset="0"/>
              </a:rPr>
              <a:t>Instructional &amp; Undistributed Portions of Budget Adjusted for Staff Reductions - </a:t>
            </a:r>
            <a:r>
              <a:rPr lang="en-US" sz="1600" dirty="0">
                <a:latin typeface="Elephant" panose="02020904090505020303" pitchFamily="18" charset="0"/>
              </a:rPr>
              <a:t>Most Veteran Teachers, By Law, Will </a:t>
            </a:r>
            <a:r>
              <a:rPr lang="en-US" sz="1600" dirty="0" smtClean="0">
                <a:latin typeface="Elephant" panose="02020904090505020303" pitchFamily="18" charset="0"/>
              </a:rPr>
              <a:t>Teach </a:t>
            </a:r>
            <a:r>
              <a:rPr lang="en-US" sz="1600" dirty="0">
                <a:latin typeface="Elephant" panose="02020904090505020303" pitchFamily="18" charset="0"/>
              </a:rPr>
              <a:t>7 – 8 Grade Sections </a:t>
            </a:r>
            <a:endParaRPr lang="en-US" sz="1600" dirty="0" smtClean="0">
              <a:latin typeface="Elephant" panose="02020904090505020303" pitchFamily="18" charset="0"/>
            </a:endParaRPr>
          </a:p>
          <a:p>
            <a:pPr>
              <a:buFont typeface="+mj-lt"/>
              <a:buAutoNum type="arabicPeriod"/>
            </a:pPr>
            <a:r>
              <a:rPr lang="en-US" sz="1600" dirty="0" smtClean="0">
                <a:latin typeface="Elephant" panose="02020904090505020303" pitchFamily="18" charset="0"/>
              </a:rPr>
              <a:t>Increase to Unemployment and Health Insurance – By Contract TTA Receives 6 Months of Health Ins Coverage Upon Excess</a:t>
            </a:r>
          </a:p>
          <a:p>
            <a:pPr>
              <a:buFont typeface="+mj-lt"/>
              <a:buAutoNum type="arabicPeriod"/>
            </a:pPr>
            <a:r>
              <a:rPr lang="en-US" sz="1600" dirty="0" smtClean="0">
                <a:latin typeface="Elephant" panose="02020904090505020303" pitchFamily="18" charset="0"/>
              </a:rPr>
              <a:t>9 – 12</a:t>
            </a:r>
            <a:r>
              <a:rPr lang="en-US" sz="1600" baseline="30000" dirty="0" smtClean="0">
                <a:latin typeface="Elephant" panose="02020904090505020303" pitchFamily="18" charset="0"/>
              </a:rPr>
              <a:t>th</a:t>
            </a:r>
            <a:r>
              <a:rPr lang="en-US" sz="1600" dirty="0" smtClean="0">
                <a:latin typeface="Elephant" panose="02020904090505020303" pitchFamily="18" charset="0"/>
              </a:rPr>
              <a:t> Grade Enrollment = 70</a:t>
            </a:r>
          </a:p>
          <a:p>
            <a:pPr>
              <a:buFont typeface="+mj-lt"/>
              <a:buAutoNum type="arabicPeriod"/>
            </a:pPr>
            <a:r>
              <a:rPr lang="en-US" sz="1600" dirty="0" smtClean="0">
                <a:latin typeface="Elephant" panose="02020904090505020303" pitchFamily="18" charset="0"/>
              </a:rPr>
              <a:t>Potential Students Returning from Private Schools to Attend Alternative High School = 4</a:t>
            </a:r>
          </a:p>
          <a:p>
            <a:pPr>
              <a:buFont typeface="+mj-lt"/>
              <a:buAutoNum type="arabicPeriod"/>
            </a:pPr>
            <a:r>
              <a:rPr lang="en-US" sz="1600" dirty="0" smtClean="0">
                <a:latin typeface="Elephant" panose="02020904090505020303" pitchFamily="18" charset="0"/>
              </a:rPr>
              <a:t>Students to Attend C-Tech Program = 6</a:t>
            </a:r>
          </a:p>
          <a:p>
            <a:pPr>
              <a:buFont typeface="+mj-lt"/>
              <a:buAutoNum type="arabicPeriod"/>
            </a:pPr>
            <a:r>
              <a:rPr lang="en-US" sz="1600" dirty="0" smtClean="0">
                <a:latin typeface="Elephant" panose="02020904090505020303" pitchFamily="18" charset="0"/>
              </a:rPr>
              <a:t>Regular Ed Students = 59 </a:t>
            </a:r>
          </a:p>
          <a:p>
            <a:pPr>
              <a:buFont typeface="+mj-lt"/>
              <a:buAutoNum type="arabicPeriod"/>
            </a:pPr>
            <a:r>
              <a:rPr lang="en-US" sz="1600" dirty="0" smtClean="0">
                <a:latin typeface="Elephant" panose="02020904090505020303" pitchFamily="18" charset="0"/>
              </a:rPr>
              <a:t>Special Ed Students = 11</a:t>
            </a:r>
          </a:p>
          <a:p>
            <a:pPr>
              <a:buFont typeface="+mj-lt"/>
              <a:buAutoNum type="arabicPeriod"/>
            </a:pPr>
            <a:r>
              <a:rPr lang="en-US" sz="1600" dirty="0" smtClean="0">
                <a:latin typeface="Elephant" panose="02020904090505020303" pitchFamily="18" charset="0"/>
              </a:rPr>
              <a:t>Tuition = 2015/16 Estimated Seneca Falls Established by NYSED</a:t>
            </a:r>
          </a:p>
          <a:p>
            <a:pPr>
              <a:buFont typeface="+mj-lt"/>
              <a:buAutoNum type="arabicPeriod"/>
            </a:pPr>
            <a:r>
              <a:rPr lang="en-US" sz="1600" dirty="0" smtClean="0">
                <a:latin typeface="Elephant" panose="02020904090505020303" pitchFamily="18" charset="0"/>
              </a:rPr>
              <a:t>Special Education Students Tuition = 2 X Regular Ed Tuition</a:t>
            </a:r>
          </a:p>
          <a:p>
            <a:pPr>
              <a:buFont typeface="+mj-lt"/>
              <a:buAutoNum type="arabicPeriod"/>
            </a:pPr>
            <a:r>
              <a:rPr lang="en-US" sz="1600" dirty="0" smtClean="0">
                <a:latin typeface="Elephant" panose="02020904090505020303" pitchFamily="18" charset="0"/>
              </a:rPr>
              <a:t>Transportation – Increase of 3 Part-time Drivers + Lease of 1 Bus</a:t>
            </a:r>
          </a:p>
          <a:p>
            <a:pPr marL="0" indent="0">
              <a:buNone/>
            </a:pPr>
            <a:endParaRPr lang="en-US" sz="1600" dirty="0" smtClean="0">
              <a:latin typeface="Elephant" panose="02020904090505020303" pitchFamily="18" charset="0"/>
            </a:endParaRPr>
          </a:p>
          <a:p>
            <a:pPr>
              <a:buFont typeface="+mj-lt"/>
              <a:buAutoNum type="arabicPeriod"/>
            </a:pPr>
            <a:endParaRPr lang="en-US" sz="1600" dirty="0" smtClean="0">
              <a:latin typeface="Elephant" panose="02020904090505020303" pitchFamily="18" charset="0"/>
            </a:endParaRPr>
          </a:p>
          <a:p>
            <a:pPr marL="0" indent="0">
              <a:buNone/>
            </a:pPr>
            <a:endParaRPr lang="en-US" dirty="0">
              <a:latin typeface="Elephant" panose="02020904090505020303" pitchFamily="18" charset="0"/>
            </a:endParaRPr>
          </a:p>
        </p:txBody>
      </p:sp>
    </p:spTree>
    <p:extLst>
      <p:ext uri="{BB962C8B-B14F-4D97-AF65-F5344CB8AC3E}">
        <p14:creationId xmlns:p14="http://schemas.microsoft.com/office/powerpoint/2010/main" val="1684494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571BD7FBAD3594E8D49668D63D39642" ma:contentTypeVersion="2" ma:contentTypeDescription="Create a new document." ma:contentTypeScope="" ma:versionID="14b8c76e94ca3ab5005e14a1137fe7da">
  <xsd:schema xmlns:xsd="http://www.w3.org/2001/XMLSchema" xmlns:xs="http://www.w3.org/2001/XMLSchema" xmlns:p="http://schemas.microsoft.com/office/2006/metadata/properties" xmlns:ns3="63b14b95-fb0e-4ccf-bbe7-127640a88e9b" targetNamespace="http://schemas.microsoft.com/office/2006/metadata/properties" ma:root="true" ma:fieldsID="e04ce2fe7755bbac088c449962ad4eb1" ns3:_="">
    <xsd:import namespace="63b14b95-fb0e-4ccf-bbe7-127640a88e9b"/>
    <xsd:element name="properties">
      <xsd:complexType>
        <xsd:sequence>
          <xsd:element name="documentManagement">
            <xsd:complexType>
              <xsd:all>
                <xsd:element ref="ns3:SharedWithUsers" minOccurs="0"/>
                <xsd:element ref="ns3: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b14b95-fb0e-4ccf-bbe7-127640a88e9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938D58-0439-4C49-8150-FD1D8A3BC166}">
  <ds:schemaRefs>
    <ds:schemaRef ds:uri="http://schemas.microsoft.com/office/2006/documentManagement/types"/>
    <ds:schemaRef ds:uri="http://www.w3.org/XML/1998/namespace"/>
    <ds:schemaRef ds:uri="http://schemas.microsoft.com/office/2006/metadata/properties"/>
    <ds:schemaRef ds:uri="http://purl.org/dc/dcmitype/"/>
    <ds:schemaRef ds:uri="http://purl.org/dc/terms/"/>
    <ds:schemaRef ds:uri="63b14b95-fb0e-4ccf-bbe7-127640a88e9b"/>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5E9C47EA-9E52-41D3-A251-0E116CBCC1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b14b95-fb0e-4ccf-bbe7-127640a88e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C88833-0664-4B79-B19E-88BA45575C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1865</TotalTime>
  <Words>1771</Words>
  <Application>Microsoft Office PowerPoint</Application>
  <PresentationFormat>On-screen Show (4:3)</PresentationFormat>
  <Paragraphs>417</Paragraphs>
  <Slides>32</Slides>
  <Notes>12</Notes>
  <HiddenSlides>2</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Albertus Extra Bold</vt:lpstr>
      <vt:lpstr>Arial</vt:lpstr>
      <vt:lpstr>Arial Black</vt:lpstr>
      <vt:lpstr>Calibri</vt:lpstr>
      <vt:lpstr>Century Gothic</vt:lpstr>
      <vt:lpstr>Elephant</vt:lpstr>
      <vt:lpstr>Times New Roman</vt:lpstr>
      <vt:lpstr>Wingdings</vt:lpstr>
      <vt:lpstr>Wingdings 2</vt:lpstr>
      <vt:lpstr>Wingdings 3</vt:lpstr>
      <vt:lpstr>Wisp</vt:lpstr>
      <vt:lpstr>TUXEDO UNION FREE SCHOOL DISTRICT   </vt:lpstr>
      <vt:lpstr>Budget Work Session #1  </vt:lpstr>
      <vt:lpstr>General Support 2016-17</vt:lpstr>
      <vt:lpstr>General Support 2016-17 </vt:lpstr>
      <vt:lpstr>Budget Work Session #1 </vt:lpstr>
      <vt:lpstr> Transportation  2016-2017</vt:lpstr>
      <vt:lpstr>Transportation  2016-17  </vt:lpstr>
      <vt:lpstr>Tuxedo Union Free School District</vt:lpstr>
      <vt:lpstr>Alternative High Schools </vt:lpstr>
      <vt:lpstr>Alternative High Schools </vt:lpstr>
      <vt:lpstr>Private &amp; Parochial School Students</vt:lpstr>
      <vt:lpstr>Cost Per Pupil</vt:lpstr>
      <vt:lpstr>PowerPoint Presentation</vt:lpstr>
      <vt:lpstr>PowerPoint Presentation</vt:lpstr>
      <vt:lpstr>Fund Balance June 2016</vt:lpstr>
      <vt:lpstr>PowerPoint Presentation</vt:lpstr>
      <vt:lpstr>The Tax Cap   </vt:lpstr>
      <vt:lpstr>The Tax Cap  </vt:lpstr>
      <vt:lpstr>    Tax Levy Limit</vt:lpstr>
      <vt:lpstr>Maximum Allowable Levy</vt:lpstr>
      <vt:lpstr>Exemptions</vt:lpstr>
      <vt:lpstr>Contribution Rates for 2016</vt:lpstr>
      <vt:lpstr>Maximum Allowable Levy </vt:lpstr>
      <vt:lpstr>Voter Threshold</vt:lpstr>
      <vt:lpstr>      What happens if the budget        is not approved by the public? </vt:lpstr>
      <vt:lpstr>   In Brief…</vt:lpstr>
      <vt:lpstr>Real Property Tax Freeze Credit for School Districts 2014/15 &amp; 2015/16 </vt:lpstr>
      <vt:lpstr>Property Tax Relief Credit 2016-2019</vt:lpstr>
      <vt:lpstr>Proposed Taxes 2016/17 Compared to 2015/16*</vt:lpstr>
      <vt:lpstr> Budget Calendar 2016/17</vt:lpstr>
      <vt:lpstr>Budget Calendar 2016/17 Adoption…Vote</vt:lpstr>
      <vt:lpstr>Questions?</vt:lpstr>
    </vt:vector>
  </TitlesOfParts>
  <Company>Tuxedo UFSD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Tax Cap  Chapter 97 of the Laws of 2011</dc:title>
  <dc:creator>DCUPANO</dc:creator>
  <cp:lastModifiedBy>Dawn Cupano</cp:lastModifiedBy>
  <cp:revision>197</cp:revision>
  <cp:lastPrinted>2016-03-31T20:52:39Z</cp:lastPrinted>
  <dcterms:created xsi:type="dcterms:W3CDTF">2011-11-07T19:15:02Z</dcterms:created>
  <dcterms:modified xsi:type="dcterms:W3CDTF">2016-04-01T13:28:52Z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0x010100F571BD7FBAD3594E8D49668D63D39642</vt:lpwstr>
  </property>
  <property fmtid="{D5CDD505-2E9C-101B-9397-08002B2CF9AE}" pid="3" name="IsMyDocuments">
    <vt:bool>true</vt:bool>
  </property>
</Properties>
</file>